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0" r:id="rId2"/>
  </p:sldMasterIdLst>
  <p:notesMasterIdLst>
    <p:notesMasterId r:id="rId35"/>
  </p:notesMasterIdLst>
  <p:sldIdLst>
    <p:sldId id="256" r:id="rId3"/>
    <p:sldId id="257" r:id="rId4"/>
    <p:sldId id="266" r:id="rId5"/>
    <p:sldId id="393" r:id="rId6"/>
    <p:sldId id="275" r:id="rId7"/>
    <p:sldId id="392" r:id="rId8"/>
    <p:sldId id="267" r:id="rId9"/>
    <p:sldId id="384" r:id="rId10"/>
    <p:sldId id="378" r:id="rId11"/>
    <p:sldId id="379" r:id="rId12"/>
    <p:sldId id="385" r:id="rId13"/>
    <p:sldId id="386" r:id="rId14"/>
    <p:sldId id="387" r:id="rId15"/>
    <p:sldId id="388" r:id="rId16"/>
    <p:sldId id="269" r:id="rId17"/>
    <p:sldId id="383" r:id="rId18"/>
    <p:sldId id="391" r:id="rId19"/>
    <p:sldId id="394" r:id="rId20"/>
    <p:sldId id="395" r:id="rId21"/>
    <p:sldId id="396" r:id="rId22"/>
    <p:sldId id="397" r:id="rId23"/>
    <p:sldId id="398" r:id="rId24"/>
    <p:sldId id="399" r:id="rId25"/>
    <p:sldId id="400" r:id="rId26"/>
    <p:sldId id="401" r:id="rId27"/>
    <p:sldId id="402" r:id="rId28"/>
    <p:sldId id="403" r:id="rId29"/>
    <p:sldId id="404" r:id="rId30"/>
    <p:sldId id="405" r:id="rId31"/>
    <p:sldId id="406" r:id="rId32"/>
    <p:sldId id="407" r:id="rId33"/>
    <p:sldId id="415" r:id="rId34"/>
  </p:sldIdLst>
  <p:sldSz cx="9144000" cy="6858000" type="screen4x3"/>
  <p:notesSz cx="9601200" cy="7315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304">
          <p15:clr>
            <a:srgbClr val="A4A3A4"/>
          </p15:clr>
        </p15:guide>
        <p15:guide id="2" pos="3024">
          <p15:clr>
            <a:srgbClr val="A4A3A4"/>
          </p15:clr>
        </p15:guide>
      </p15:notes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6" roundtripDataSignature="AMtx7mh0c/JFURFmaGvz05/V9961Zub2T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71"/>
    <p:restoredTop sz="94671"/>
  </p:normalViewPr>
  <p:slideViewPr>
    <p:cSldViewPr snapToGrid="0">
      <p:cViewPr varScale="1">
        <p:scale>
          <a:sx n="104" d="100"/>
          <a:sy n="104" d="100"/>
        </p:scale>
        <p:origin x="1504" y="200"/>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304"/>
        <p:guide pos="302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notesMaster" Target="notesMasters/notesMaster1.xml"/><Relationship Id="rId36" Type="http://customschemas.google.com/relationships/presentationmetadata" Target="metadata"/><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0"/>
            <a:ext cx="4161390" cy="366010"/>
          </a:xfrm>
          <a:prstGeom prst="rect">
            <a:avLst/>
          </a:prstGeom>
          <a:noFill/>
          <a:ln>
            <a:noFill/>
          </a:ln>
        </p:spPr>
        <p:txBody>
          <a:bodyPr spcFirstLastPara="1" wrap="square" lIns="94850" tIns="47425" rIns="94850" bIns="47425"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437637" y="0"/>
            <a:ext cx="4161390" cy="366010"/>
          </a:xfrm>
          <a:prstGeom prst="rect">
            <a:avLst/>
          </a:prstGeom>
          <a:noFill/>
          <a:ln>
            <a:noFill/>
          </a:ln>
        </p:spPr>
        <p:txBody>
          <a:bodyPr spcFirstLastPara="1" wrap="square" lIns="94850" tIns="47425" rIns="94850" bIns="47425"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971800" y="547688"/>
            <a:ext cx="3657600" cy="27432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60990" y="3475220"/>
            <a:ext cx="7679221" cy="3291591"/>
          </a:xfrm>
          <a:prstGeom prst="rect">
            <a:avLst/>
          </a:prstGeom>
          <a:noFill/>
          <a:ln>
            <a:noFill/>
          </a:ln>
        </p:spPr>
        <p:txBody>
          <a:bodyPr spcFirstLastPara="1" wrap="square" lIns="94850" tIns="47425" rIns="94850" bIns="47425"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6947941"/>
            <a:ext cx="4161390" cy="366010"/>
          </a:xfrm>
          <a:prstGeom prst="rect">
            <a:avLst/>
          </a:prstGeom>
          <a:noFill/>
          <a:ln>
            <a:noFill/>
          </a:ln>
        </p:spPr>
        <p:txBody>
          <a:bodyPr spcFirstLastPara="1" wrap="square" lIns="94850" tIns="47425" rIns="94850" bIns="47425"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437637" y="6947941"/>
            <a:ext cx="4161390" cy="366010"/>
          </a:xfrm>
          <a:prstGeom prst="rect">
            <a:avLst/>
          </a:prstGeom>
          <a:noFill/>
          <a:ln>
            <a:noFill/>
          </a:ln>
        </p:spPr>
        <p:txBody>
          <a:bodyPr spcFirstLastPara="1" wrap="square" lIns="94850" tIns="47425" rIns="94850" bIns="4742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
        <p:cNvGrpSpPr/>
        <p:nvPr/>
      </p:nvGrpSpPr>
      <p:grpSpPr>
        <a:xfrm>
          <a:off x="0" y="0"/>
          <a:ext cx="0" cy="0"/>
          <a:chOff x="0" y="0"/>
          <a:chExt cx="0" cy="0"/>
        </a:xfrm>
      </p:grpSpPr>
      <p:sp>
        <p:nvSpPr>
          <p:cNvPr id="35" name="Google Shape;35;p1:notes"/>
          <p:cNvSpPr>
            <a:spLocks noGrp="1" noRot="1" noChangeAspect="1"/>
          </p:cNvSpPr>
          <p:nvPr>
            <p:ph type="sldImg" idx="2"/>
          </p:nvPr>
        </p:nvSpPr>
        <p:spPr>
          <a:xfrm>
            <a:off x="2971800" y="547688"/>
            <a:ext cx="3657600" cy="27432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 name="Google Shape;36;p1:notes"/>
          <p:cNvSpPr txBox="1">
            <a:spLocks noGrp="1"/>
          </p:cNvSpPr>
          <p:nvPr>
            <p:ph type="body" idx="1"/>
          </p:nvPr>
        </p:nvSpPr>
        <p:spPr>
          <a:xfrm>
            <a:off x="960990" y="3475220"/>
            <a:ext cx="7679221" cy="3291591"/>
          </a:xfrm>
          <a:prstGeom prst="rect">
            <a:avLst/>
          </a:prstGeom>
          <a:noFill/>
          <a:ln>
            <a:noFill/>
          </a:ln>
        </p:spPr>
        <p:txBody>
          <a:bodyPr spcFirstLastPara="1" wrap="square" lIns="94850" tIns="47425" rIns="94850" bIns="47425" anchor="t" anchorCtr="0">
            <a:noAutofit/>
          </a:bodyPr>
          <a:lstStyle/>
          <a:p>
            <a:pPr marL="0" lvl="0" indent="0" algn="l" rtl="0">
              <a:spcBef>
                <a:spcPts val="0"/>
              </a:spcBef>
              <a:spcAft>
                <a:spcPts val="0"/>
              </a:spcAft>
              <a:buNone/>
            </a:pPr>
            <a:endParaRPr/>
          </a:p>
        </p:txBody>
      </p:sp>
      <p:sp>
        <p:nvSpPr>
          <p:cNvPr id="37" name="Google Shape;37;p1:notes"/>
          <p:cNvSpPr txBox="1">
            <a:spLocks noGrp="1"/>
          </p:cNvSpPr>
          <p:nvPr>
            <p:ph type="sldNum" idx="12"/>
          </p:nvPr>
        </p:nvSpPr>
        <p:spPr>
          <a:xfrm>
            <a:off x="5437637" y="6947941"/>
            <a:ext cx="4161390" cy="366010"/>
          </a:xfrm>
          <a:prstGeom prst="rect">
            <a:avLst/>
          </a:prstGeom>
          <a:noFill/>
          <a:ln>
            <a:noFill/>
          </a:ln>
        </p:spPr>
        <p:txBody>
          <a:bodyPr spcFirstLastPara="1" wrap="square" lIns="94850" tIns="47425" rIns="94850" bIns="47425"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Google Shape;44;p2:notes"/>
          <p:cNvSpPr txBox="1">
            <a:spLocks noGrp="1"/>
          </p:cNvSpPr>
          <p:nvPr>
            <p:ph type="body" idx="1"/>
          </p:nvPr>
        </p:nvSpPr>
        <p:spPr>
          <a:xfrm>
            <a:off x="960990" y="3475220"/>
            <a:ext cx="7679221" cy="3291591"/>
          </a:xfrm>
          <a:prstGeom prst="rect">
            <a:avLst/>
          </a:prstGeom>
        </p:spPr>
        <p:txBody>
          <a:bodyPr spcFirstLastPara="1" wrap="square" lIns="94850" tIns="47425" rIns="94850" bIns="47425" anchor="t" anchorCtr="0">
            <a:noAutofit/>
          </a:bodyPr>
          <a:lstStyle/>
          <a:p>
            <a:pPr marL="0" lvl="0" indent="0" algn="l" rtl="0">
              <a:spcBef>
                <a:spcPts val="0"/>
              </a:spcBef>
              <a:spcAft>
                <a:spcPts val="0"/>
              </a:spcAft>
              <a:buNone/>
            </a:pPr>
            <a:endParaRPr/>
          </a:p>
        </p:txBody>
      </p:sp>
      <p:sp>
        <p:nvSpPr>
          <p:cNvPr id="45" name="Google Shape;45;p2:notes"/>
          <p:cNvSpPr>
            <a:spLocks noGrp="1" noRot="1" noChangeAspect="1"/>
          </p:cNvSpPr>
          <p:nvPr>
            <p:ph type="sldImg" idx="2"/>
          </p:nvPr>
        </p:nvSpPr>
        <p:spPr>
          <a:xfrm>
            <a:off x="2971800" y="547688"/>
            <a:ext cx="3657600" cy="27432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1"/>
        </a:solidFill>
        <a:effectLst/>
      </p:bgPr>
    </p:bg>
    <p:spTree>
      <p:nvGrpSpPr>
        <p:cNvPr id="1" name="Shape 15"/>
        <p:cNvGrpSpPr/>
        <p:nvPr/>
      </p:nvGrpSpPr>
      <p:grpSpPr>
        <a:xfrm>
          <a:off x="0" y="0"/>
          <a:ext cx="0" cy="0"/>
          <a:chOff x="0" y="0"/>
          <a:chExt cx="0" cy="0"/>
        </a:xfrm>
      </p:grpSpPr>
      <p:sp>
        <p:nvSpPr>
          <p:cNvPr id="16" name="Google Shape;16;p12"/>
          <p:cNvSpPr txBox="1">
            <a:spLocks noGrp="1"/>
          </p:cNvSpPr>
          <p:nvPr>
            <p:ph type="ctrTitle"/>
          </p:nvPr>
        </p:nvSpPr>
        <p:spPr>
          <a:xfrm>
            <a:off x="685800" y="2057400"/>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rgbClr val="FFFF00"/>
              </a:buClr>
              <a:buSzPts val="4400"/>
              <a:buFont typeface="Calibri"/>
              <a:buNone/>
              <a:defRPr>
                <a:solidFill>
                  <a:srgbClr val="FFFF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560"/>
              </a:spcBef>
              <a:spcAft>
                <a:spcPts val="0"/>
              </a:spcAft>
              <a:buClr>
                <a:srgbClr val="68452D"/>
              </a:buClr>
              <a:buSzPts val="2800"/>
              <a:buNone/>
              <a:defRPr sz="2800">
                <a:solidFill>
                  <a:srgbClr val="68452D"/>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rgbClr val="452E1E"/>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Title and Content" type="obj">
  <p:cSld name="OBJECT">
    <p:spTree>
      <p:nvGrpSpPr>
        <p:cNvPr id="1" name="Shape 27"/>
        <p:cNvGrpSpPr/>
        <p:nvPr/>
      </p:nvGrpSpPr>
      <p:grpSpPr>
        <a:xfrm>
          <a:off x="0" y="0"/>
          <a:ext cx="0" cy="0"/>
          <a:chOff x="0" y="0"/>
          <a:chExt cx="0" cy="0"/>
        </a:xfrm>
      </p:grpSpPr>
      <p:sp>
        <p:nvSpPr>
          <p:cNvPr id="28" name="Google Shape;28;p14"/>
          <p:cNvSpPr/>
          <p:nvPr/>
        </p:nvSpPr>
        <p:spPr>
          <a:xfrm>
            <a:off x="0" y="0"/>
            <a:ext cx="9144000" cy="914400"/>
          </a:xfrm>
          <a:prstGeom prst="rect">
            <a:avLst/>
          </a:prstGeom>
          <a:solidFill>
            <a:srgbClr val="285B60"/>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 name="Google Shape;29;p14"/>
          <p:cNvSpPr txBox="1">
            <a:spLocks noGrp="1"/>
          </p:cNvSpPr>
          <p:nvPr>
            <p:ph type="title"/>
          </p:nvPr>
        </p:nvSpPr>
        <p:spPr>
          <a:xfrm>
            <a:off x="304800" y="41602"/>
            <a:ext cx="8001000" cy="8255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rgbClr val="CCD6D8"/>
              </a:buClr>
              <a:buSzPts val="4000"/>
              <a:buFont typeface="Calibri"/>
              <a:buNone/>
              <a:defRPr sz="4000">
                <a:solidFill>
                  <a:srgbClr val="CCD6D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14"/>
          <p:cNvSpPr txBox="1">
            <a:spLocks noGrp="1"/>
          </p:cNvSpPr>
          <p:nvPr>
            <p:ph type="body" idx="1"/>
          </p:nvPr>
        </p:nvSpPr>
        <p:spPr>
          <a:xfrm>
            <a:off x="457200" y="1066801"/>
            <a:ext cx="8229600" cy="4876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 name="Google Shape;31;p14"/>
          <p:cNvSpPr txBox="1">
            <a:spLocks noGrp="1"/>
          </p:cNvSpPr>
          <p:nvPr>
            <p:ph type="dt" idx="10"/>
          </p:nvPr>
        </p:nvSpPr>
        <p:spPr>
          <a:xfrm>
            <a:off x="457200" y="6416675"/>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4"/>
          <p:cNvSpPr txBox="1">
            <a:spLocks noGrp="1"/>
          </p:cNvSpPr>
          <p:nvPr>
            <p:ph type="ftr" idx="11"/>
          </p:nvPr>
        </p:nvSpPr>
        <p:spPr>
          <a:xfrm>
            <a:off x="3124200" y="640080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14"/>
          <p:cNvSpPr txBox="1">
            <a:spLocks noGrp="1"/>
          </p:cNvSpPr>
          <p:nvPr>
            <p:ph type="sldNum" idx="12"/>
          </p:nvPr>
        </p:nvSpPr>
        <p:spPr>
          <a:xfrm>
            <a:off x="6553200" y="6416675"/>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
        <p:cNvGrpSpPr/>
        <p:nvPr/>
      </p:nvGrpSpPr>
      <p:grpSpPr>
        <a:xfrm>
          <a:off x="0" y="0"/>
          <a:ext cx="0" cy="0"/>
          <a:chOff x="0" y="0"/>
          <a:chExt cx="0" cy="0"/>
        </a:xfrm>
      </p:grpSpPr>
      <p:sp>
        <p:nvSpPr>
          <p:cNvPr id="22" name="Google Shape;22;p1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3" name="Google Shape;23;p1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4" name="Google Shape;24;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1"/>
          <p:cNvSpPr txBox="1">
            <a:spLocks noGrp="1"/>
          </p:cNvSpPr>
          <p:nvPr>
            <p:ph type="ctrTitle"/>
          </p:nvPr>
        </p:nvSpPr>
        <p:spPr>
          <a:xfrm>
            <a:off x="304800" y="1985546"/>
            <a:ext cx="8534400" cy="1976853"/>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0B49B6"/>
              </a:buClr>
              <a:buSzPts val="3600"/>
              <a:buFont typeface="Arial"/>
              <a:buNone/>
            </a:pPr>
            <a:r>
              <a:rPr lang="en-US" sz="3600" b="1" dirty="0" err="1">
                <a:solidFill>
                  <a:srgbClr val="0B49B6"/>
                </a:solidFill>
                <a:latin typeface="Arial"/>
                <a:ea typeface="Arial"/>
                <a:cs typeface="Arial"/>
                <a:sym typeface="Arial"/>
              </a:rPr>
              <a:t>Tham</a:t>
            </a:r>
            <a:r>
              <a:rPr lang="en-US" sz="3600" b="1" dirty="0">
                <a:solidFill>
                  <a:srgbClr val="0B49B6"/>
                </a:solidFill>
                <a:latin typeface="Arial"/>
                <a:ea typeface="Arial"/>
                <a:cs typeface="Arial"/>
                <a:sym typeface="Arial"/>
              </a:rPr>
              <a:t> </a:t>
            </a:r>
            <a:r>
              <a:rPr lang="en-US" sz="3600" b="1" dirty="0" err="1">
                <a:solidFill>
                  <a:srgbClr val="0B49B6"/>
                </a:solidFill>
                <a:latin typeface="Arial"/>
                <a:ea typeface="Arial"/>
                <a:cs typeface="Arial"/>
                <a:sym typeface="Arial"/>
              </a:rPr>
              <a:t>luận</a:t>
            </a:r>
            <a:r>
              <a:rPr lang="en-US" sz="3600" b="1" dirty="0">
                <a:solidFill>
                  <a:srgbClr val="0B49B6"/>
                </a:solidFill>
                <a:latin typeface="Arial"/>
                <a:ea typeface="Arial"/>
                <a:cs typeface="Arial"/>
                <a:sym typeface="Arial"/>
              </a:rPr>
              <a:t>: </a:t>
            </a:r>
            <a:br>
              <a:rPr lang="en-US" sz="3600" b="1" dirty="0">
                <a:solidFill>
                  <a:srgbClr val="0B49B6"/>
                </a:solidFill>
                <a:latin typeface="Arial"/>
                <a:ea typeface="Arial"/>
                <a:cs typeface="Arial"/>
                <a:sym typeface="Arial"/>
              </a:rPr>
            </a:br>
            <a:r>
              <a:rPr lang="en-US" sz="3600" b="1" dirty="0" err="1">
                <a:solidFill>
                  <a:srgbClr val="0B49B6"/>
                </a:solidFill>
                <a:latin typeface="Arial"/>
                <a:ea typeface="Arial"/>
                <a:cs typeface="Arial"/>
                <a:sym typeface="Arial"/>
              </a:rPr>
              <a:t>Chuyển</a:t>
            </a:r>
            <a:r>
              <a:rPr lang="en-US" sz="3600" b="1" dirty="0">
                <a:solidFill>
                  <a:srgbClr val="0B49B6"/>
                </a:solidFill>
                <a:latin typeface="Arial"/>
                <a:ea typeface="Arial"/>
                <a:cs typeface="Arial"/>
                <a:sym typeface="Arial"/>
              </a:rPr>
              <a:t> </a:t>
            </a:r>
            <a:r>
              <a:rPr lang="en-US" sz="3600" b="1" dirty="0" err="1">
                <a:solidFill>
                  <a:srgbClr val="0B49B6"/>
                </a:solidFill>
                <a:latin typeface="Arial"/>
                <a:ea typeface="Arial"/>
                <a:cs typeface="Arial"/>
                <a:sym typeface="Arial"/>
              </a:rPr>
              <a:t>đổi</a:t>
            </a:r>
            <a:r>
              <a:rPr lang="en-US" sz="3600" b="1" dirty="0">
                <a:solidFill>
                  <a:srgbClr val="0B49B6"/>
                </a:solidFill>
                <a:latin typeface="Arial"/>
                <a:ea typeface="Arial"/>
                <a:cs typeface="Arial"/>
                <a:sym typeface="Arial"/>
              </a:rPr>
              <a:t> </a:t>
            </a:r>
            <a:r>
              <a:rPr lang="en-US" sz="3600" b="1" dirty="0" err="1">
                <a:solidFill>
                  <a:srgbClr val="0B49B6"/>
                </a:solidFill>
                <a:latin typeface="Arial"/>
                <a:ea typeface="Arial"/>
                <a:cs typeface="Arial"/>
                <a:sym typeface="Arial"/>
              </a:rPr>
              <a:t>số</a:t>
            </a:r>
            <a:r>
              <a:rPr lang="en-US" sz="3600" b="1" dirty="0">
                <a:solidFill>
                  <a:srgbClr val="0B49B6"/>
                </a:solidFill>
                <a:latin typeface="Arial"/>
                <a:ea typeface="Arial"/>
                <a:cs typeface="Arial"/>
                <a:sym typeface="Arial"/>
              </a:rPr>
              <a:t> </a:t>
            </a:r>
            <a:r>
              <a:rPr lang="en-US" sz="3600" b="1" dirty="0" err="1">
                <a:solidFill>
                  <a:srgbClr val="0B49B6"/>
                </a:solidFill>
                <a:latin typeface="Arial"/>
                <a:ea typeface="Arial"/>
                <a:cs typeface="Arial"/>
                <a:sym typeface="Arial"/>
              </a:rPr>
              <a:t>trong</a:t>
            </a:r>
            <a:r>
              <a:rPr lang="en-US" sz="3600" b="1" dirty="0">
                <a:solidFill>
                  <a:srgbClr val="0B49B6"/>
                </a:solidFill>
                <a:latin typeface="Arial"/>
                <a:ea typeface="Arial"/>
                <a:cs typeface="Arial"/>
                <a:sym typeface="Arial"/>
              </a:rPr>
              <a:t> </a:t>
            </a:r>
            <a:r>
              <a:rPr lang="en-US" sz="3600" b="1" dirty="0" err="1">
                <a:solidFill>
                  <a:srgbClr val="0B49B6"/>
                </a:solidFill>
                <a:latin typeface="Arial"/>
                <a:ea typeface="Arial"/>
                <a:cs typeface="Arial"/>
                <a:sym typeface="Arial"/>
              </a:rPr>
              <a:t>ngành</a:t>
            </a:r>
            <a:r>
              <a:rPr lang="en-US" sz="3600" b="1" dirty="0">
                <a:solidFill>
                  <a:srgbClr val="0B49B6"/>
                </a:solidFill>
                <a:latin typeface="Arial"/>
                <a:ea typeface="Arial"/>
                <a:cs typeface="Arial"/>
                <a:sym typeface="Arial"/>
              </a:rPr>
              <a:t> </a:t>
            </a:r>
            <a:r>
              <a:rPr lang="en-US" sz="3600" b="1" dirty="0" err="1">
                <a:solidFill>
                  <a:srgbClr val="0B49B6"/>
                </a:solidFill>
                <a:latin typeface="Arial"/>
                <a:ea typeface="Arial"/>
                <a:cs typeface="Arial"/>
                <a:sym typeface="Arial"/>
              </a:rPr>
              <a:t>giáo</a:t>
            </a:r>
            <a:r>
              <a:rPr lang="en-US" sz="3600" b="1" dirty="0">
                <a:solidFill>
                  <a:srgbClr val="0B49B6"/>
                </a:solidFill>
                <a:latin typeface="Arial"/>
                <a:ea typeface="Arial"/>
                <a:cs typeface="Arial"/>
                <a:sym typeface="Arial"/>
              </a:rPr>
              <a:t> </a:t>
            </a:r>
            <a:r>
              <a:rPr lang="en-US" sz="3600" b="1" dirty="0" err="1">
                <a:solidFill>
                  <a:srgbClr val="0B49B6"/>
                </a:solidFill>
                <a:latin typeface="Arial"/>
                <a:ea typeface="Arial"/>
                <a:cs typeface="Arial"/>
                <a:sym typeface="Arial"/>
              </a:rPr>
              <a:t>dục</a:t>
            </a:r>
            <a:r>
              <a:rPr lang="en-US" sz="3600" b="1" dirty="0">
                <a:solidFill>
                  <a:srgbClr val="0B49B6"/>
                </a:solidFill>
                <a:latin typeface="Arial"/>
                <a:ea typeface="Arial"/>
                <a:cs typeface="Arial"/>
                <a:sym typeface="Arial"/>
              </a:rPr>
              <a:t/>
            </a:r>
            <a:br>
              <a:rPr lang="en-US" sz="3600" b="1" dirty="0">
                <a:solidFill>
                  <a:srgbClr val="0B49B6"/>
                </a:solidFill>
                <a:latin typeface="Arial"/>
                <a:ea typeface="Arial"/>
                <a:cs typeface="Arial"/>
                <a:sym typeface="Arial"/>
              </a:rPr>
            </a:br>
            <a:endParaRPr dirty="0">
              <a:solidFill>
                <a:srgbClr val="FF0000"/>
              </a:solidFill>
            </a:endParaRPr>
          </a:p>
        </p:txBody>
      </p:sp>
      <p:sp>
        <p:nvSpPr>
          <p:cNvPr id="40" name="Google Shape;40;p1"/>
          <p:cNvSpPr/>
          <p:nvPr/>
        </p:nvSpPr>
        <p:spPr>
          <a:xfrm>
            <a:off x="3710580" y="6332284"/>
            <a:ext cx="1574470"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0" i="0" u="none" strike="noStrike" cap="none">
                <a:solidFill>
                  <a:srgbClr val="452E1E"/>
                </a:solidFill>
                <a:latin typeface="Arial"/>
                <a:ea typeface="Arial"/>
                <a:cs typeface="Arial"/>
                <a:sym typeface="Arial"/>
              </a:rPr>
              <a:t>Tháng 10-2023</a:t>
            </a:r>
            <a:endParaRPr/>
          </a:p>
        </p:txBody>
      </p:sp>
      <p:sp>
        <p:nvSpPr>
          <p:cNvPr id="41" name="Google Shape;41;p1"/>
          <p:cNvSpPr txBox="1"/>
          <p:nvPr/>
        </p:nvSpPr>
        <p:spPr>
          <a:xfrm>
            <a:off x="2028322" y="4420224"/>
            <a:ext cx="5373833"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200">
                <a:solidFill>
                  <a:srgbClr val="373737"/>
                </a:solidFill>
                <a:latin typeface="Arial"/>
                <a:ea typeface="Arial"/>
                <a:cs typeface="Arial"/>
                <a:sym typeface="Arial"/>
              </a:rPr>
              <a:t>Trình bày bởi: Cục Công nghệ thông tin</a:t>
            </a:r>
            <a:endParaRPr/>
          </a:p>
        </p:txBody>
      </p:sp>
      <p:pic>
        <p:nvPicPr>
          <p:cNvPr id="6" name="Picture 2" descr="https://moet.gov.vn/Publishing_Resources/web/images/logo.png">
            <a:extLst>
              <a:ext uri="{FF2B5EF4-FFF2-40B4-BE49-F238E27FC236}">
                <a16:creationId xmlns:a16="http://schemas.microsoft.com/office/drawing/2014/main" xmlns="" id="{812D5C2B-E756-49B2-BD32-DDA90236DB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317" y="0"/>
            <a:ext cx="4608828" cy="10527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714" y="1333608"/>
            <a:ext cx="9075286" cy="4789496"/>
          </a:xfrm>
        </p:spPr>
      </p:pic>
    </p:spTree>
    <p:extLst>
      <p:ext uri="{BB962C8B-B14F-4D97-AF65-F5344CB8AC3E}">
        <p14:creationId xmlns:p14="http://schemas.microsoft.com/office/powerpoint/2010/main" val="4888710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00692D-7F14-41E1-A425-C84642B1605E}"/>
              </a:ext>
            </a:extLst>
          </p:cNvPr>
          <p:cNvSpPr>
            <a:spLocks noGrp="1"/>
          </p:cNvSpPr>
          <p:nvPr>
            <p:ph type="title"/>
          </p:nvPr>
        </p:nvSpPr>
        <p:spPr>
          <a:xfrm>
            <a:off x="304800" y="41602"/>
            <a:ext cx="8001000" cy="603857"/>
          </a:xfrm>
        </p:spPr>
        <p:txBody>
          <a:bodyPr>
            <a:normAutofit fontScale="90000"/>
          </a:bodyPr>
          <a:lstStyle/>
          <a:p>
            <a:r>
              <a:rPr lang="en-US" dirty="0" err="1"/>
              <a:t>Quản</a:t>
            </a:r>
            <a:r>
              <a:rPr lang="en-US" dirty="0"/>
              <a:t> </a:t>
            </a:r>
            <a:r>
              <a:rPr lang="en-US" dirty="0" err="1"/>
              <a:t>lý</a:t>
            </a:r>
            <a:r>
              <a:rPr lang="en-US" dirty="0"/>
              <a:t> </a:t>
            </a:r>
            <a:r>
              <a:rPr lang="en-US" dirty="0" err="1"/>
              <a:t>sức</a:t>
            </a:r>
            <a:r>
              <a:rPr lang="en-US" dirty="0"/>
              <a:t> </a:t>
            </a:r>
            <a:r>
              <a:rPr lang="en-US" dirty="0" err="1"/>
              <a:t>khỏe</a:t>
            </a:r>
            <a:r>
              <a:rPr lang="en-US" dirty="0"/>
              <a:t> </a:t>
            </a:r>
            <a:r>
              <a:rPr lang="en-US" dirty="0" err="1"/>
              <a:t>học</a:t>
            </a:r>
            <a:r>
              <a:rPr lang="en-US" dirty="0"/>
              <a:t> </a:t>
            </a:r>
            <a:r>
              <a:rPr lang="en-US" dirty="0" err="1"/>
              <a:t>sinh</a:t>
            </a:r>
            <a:endParaRPr lang="en-US" dirty="0"/>
          </a:p>
        </p:txBody>
      </p:sp>
      <p:sp>
        <p:nvSpPr>
          <p:cNvPr id="3" name="Text Placeholder 2">
            <a:extLst>
              <a:ext uri="{FF2B5EF4-FFF2-40B4-BE49-F238E27FC236}">
                <a16:creationId xmlns:a16="http://schemas.microsoft.com/office/drawing/2014/main" xmlns="" id="{3D668738-9790-4610-BF44-F65C24C49CAA}"/>
              </a:ext>
            </a:extLst>
          </p:cNvPr>
          <p:cNvSpPr>
            <a:spLocks noGrp="1"/>
          </p:cNvSpPr>
          <p:nvPr>
            <p:ph type="body" idx="1"/>
          </p:nvPr>
        </p:nvSpPr>
        <p:spPr/>
        <p:txBody>
          <a:bodyPr/>
          <a:lstStyle/>
          <a:p>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8932"/>
            <a:ext cx="9144000" cy="6096000"/>
          </a:xfrm>
          <a:prstGeom prst="rect">
            <a:avLst/>
          </a:prstGeom>
        </p:spPr>
      </p:pic>
    </p:spTree>
    <p:extLst>
      <p:ext uri="{BB962C8B-B14F-4D97-AF65-F5344CB8AC3E}">
        <p14:creationId xmlns:p14="http://schemas.microsoft.com/office/powerpoint/2010/main" val="4925149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98117F9-BDEB-4D61-BD89-C93CCC74AED0}"/>
              </a:ext>
            </a:extLst>
          </p:cNvPr>
          <p:cNvSpPr>
            <a:spLocks noGrp="1"/>
          </p:cNvSpPr>
          <p:nvPr>
            <p:ph type="title"/>
          </p:nvPr>
        </p:nvSpPr>
        <p:spPr/>
        <p:txBody>
          <a:bodyPr>
            <a:noAutofit/>
          </a:bodyPr>
          <a:lstStyle/>
          <a:p>
            <a:r>
              <a:rPr lang="en-US" sz="2400" b="1" dirty="0" err="1"/>
              <a:t>Quản</a:t>
            </a:r>
            <a:r>
              <a:rPr lang="en-US" sz="2400" b="1" dirty="0"/>
              <a:t> </a:t>
            </a:r>
            <a:r>
              <a:rPr lang="en-US" sz="2400" b="1" dirty="0" err="1"/>
              <a:t>lý</a:t>
            </a:r>
            <a:r>
              <a:rPr lang="en-US" sz="2400" b="1" dirty="0"/>
              <a:t> </a:t>
            </a:r>
            <a:r>
              <a:rPr lang="en-US" sz="2400" b="1" dirty="0" err="1"/>
              <a:t>triển</a:t>
            </a:r>
            <a:r>
              <a:rPr lang="en-US" sz="2400" b="1" dirty="0"/>
              <a:t> </a:t>
            </a:r>
            <a:r>
              <a:rPr lang="en-US" sz="2400" b="1" dirty="0" err="1"/>
              <a:t>khai</a:t>
            </a:r>
            <a:r>
              <a:rPr lang="en-US" sz="2400" b="1" dirty="0"/>
              <a:t> Ch</a:t>
            </a:r>
            <a:r>
              <a:rPr lang="vi-VN" sz="2400" b="1" dirty="0"/>
              <a:t>ư</a:t>
            </a:r>
            <a:r>
              <a:rPr lang="en-US" sz="2400" b="1" dirty="0" err="1"/>
              <a:t>ơng</a:t>
            </a:r>
            <a:r>
              <a:rPr lang="en-US" sz="2400" b="1" dirty="0"/>
              <a:t> </a:t>
            </a:r>
            <a:r>
              <a:rPr lang="en-US" sz="2400" b="1" dirty="0" err="1"/>
              <a:t>trình</a:t>
            </a:r>
            <a:r>
              <a:rPr lang="en-US" sz="2400" b="1" dirty="0"/>
              <a:t> </a:t>
            </a:r>
            <a:r>
              <a:rPr lang="en-US" sz="2400" b="1" dirty="0" err="1"/>
              <a:t>Sóng</a:t>
            </a:r>
            <a:r>
              <a:rPr lang="en-US" sz="2400" b="1" dirty="0"/>
              <a:t> </a:t>
            </a:r>
            <a:r>
              <a:rPr lang="en-US" sz="2400" b="1" dirty="0" err="1"/>
              <a:t>và</a:t>
            </a:r>
            <a:r>
              <a:rPr lang="en-US" sz="2400" b="1" dirty="0"/>
              <a:t> </a:t>
            </a:r>
            <a:r>
              <a:rPr lang="en-US" sz="2400" b="1" dirty="0" err="1"/>
              <a:t>máy</a:t>
            </a:r>
            <a:r>
              <a:rPr lang="en-US" sz="2400" b="1" dirty="0"/>
              <a:t> </a:t>
            </a:r>
            <a:r>
              <a:rPr lang="en-US" sz="2400" b="1" dirty="0" err="1"/>
              <a:t>tính</a:t>
            </a:r>
            <a:r>
              <a:rPr lang="en-US" sz="2400" b="1" dirty="0"/>
              <a:t> </a:t>
            </a:r>
            <a:r>
              <a:rPr lang="en-US" sz="2400" b="1" dirty="0" err="1"/>
              <a:t>cho</a:t>
            </a:r>
            <a:r>
              <a:rPr lang="en-US" sz="2400" b="1" dirty="0"/>
              <a:t> </a:t>
            </a:r>
            <a:r>
              <a:rPr lang="en-US" sz="2400" b="1" dirty="0" err="1"/>
              <a:t>em</a:t>
            </a:r>
            <a:endParaRPr lang="en-US" sz="2400" b="1"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57156"/>
            <a:ext cx="9144000" cy="5513927"/>
          </a:xfrm>
          <a:prstGeom prst="rect">
            <a:avLst/>
          </a:prstGeom>
        </p:spPr>
      </p:pic>
    </p:spTree>
    <p:extLst>
      <p:ext uri="{BB962C8B-B14F-4D97-AF65-F5344CB8AC3E}">
        <p14:creationId xmlns:p14="http://schemas.microsoft.com/office/powerpoint/2010/main" val="1255826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4AFD4B5-B215-4A2E-B7D8-954A238C1F68}"/>
              </a:ext>
            </a:extLst>
          </p:cNvPr>
          <p:cNvSpPr>
            <a:spLocks noGrp="1"/>
          </p:cNvSpPr>
          <p:nvPr>
            <p:ph type="title"/>
          </p:nvPr>
        </p:nvSpPr>
        <p:spPr/>
        <p:txBody>
          <a:bodyPr/>
          <a:lstStyle/>
          <a:p>
            <a:r>
              <a:rPr lang="en-US" dirty="0" err="1"/>
              <a:t>Quản</a:t>
            </a:r>
            <a:r>
              <a:rPr lang="en-US" dirty="0"/>
              <a:t> </a:t>
            </a:r>
            <a:r>
              <a:rPr lang="en-US" dirty="0" err="1"/>
              <a:t>lý</a:t>
            </a:r>
            <a:r>
              <a:rPr lang="en-US" dirty="0"/>
              <a:t> </a:t>
            </a:r>
            <a:r>
              <a:rPr lang="en-US" dirty="0" err="1"/>
              <a:t>tiêm</a:t>
            </a:r>
            <a:r>
              <a:rPr lang="en-US" dirty="0"/>
              <a:t> </a:t>
            </a:r>
            <a:r>
              <a:rPr lang="en-US" dirty="0" err="1"/>
              <a:t>vắc-xin</a:t>
            </a:r>
            <a:r>
              <a:rPr lang="en-US" dirty="0"/>
              <a:t> covid19</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784" y="959398"/>
            <a:ext cx="8179016" cy="5910959"/>
          </a:xfrm>
          <a:prstGeom prst="rect">
            <a:avLst/>
          </a:prstGeom>
        </p:spPr>
      </p:pic>
    </p:spTree>
    <p:extLst>
      <p:ext uri="{BB962C8B-B14F-4D97-AF65-F5344CB8AC3E}">
        <p14:creationId xmlns:p14="http://schemas.microsoft.com/office/powerpoint/2010/main" val="25213544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5DD607-44C5-415A-9EF2-D63503851C74}"/>
              </a:ext>
            </a:extLst>
          </p:cNvPr>
          <p:cNvSpPr>
            <a:spLocks noGrp="1"/>
          </p:cNvSpPr>
          <p:nvPr>
            <p:ph type="title"/>
          </p:nvPr>
        </p:nvSpPr>
        <p:spPr>
          <a:xfrm>
            <a:off x="304799" y="41602"/>
            <a:ext cx="8501103" cy="825500"/>
          </a:xfrm>
        </p:spPr>
        <p:txBody>
          <a:bodyPr>
            <a:noAutofit/>
          </a:bodyPr>
          <a:lstStyle/>
          <a:p>
            <a:r>
              <a:rPr lang="en-US" sz="3200" dirty="0" err="1"/>
              <a:t>Quản</a:t>
            </a:r>
            <a:r>
              <a:rPr lang="en-US" sz="3200" dirty="0"/>
              <a:t> </a:t>
            </a:r>
            <a:r>
              <a:rPr lang="en-US" sz="3200" dirty="0" err="1"/>
              <a:t>lý</a:t>
            </a:r>
            <a:r>
              <a:rPr lang="en-US" sz="3200" dirty="0"/>
              <a:t>, </a:t>
            </a:r>
            <a:r>
              <a:rPr lang="en-US" sz="3200" dirty="0" err="1"/>
              <a:t>theo</a:t>
            </a:r>
            <a:r>
              <a:rPr lang="en-US" sz="3200" dirty="0"/>
              <a:t> </a:t>
            </a:r>
            <a:r>
              <a:rPr lang="en-US" sz="3200" dirty="0" err="1"/>
              <a:t>dõi</a:t>
            </a:r>
            <a:r>
              <a:rPr lang="en-US" sz="3200" dirty="0"/>
              <a:t> </a:t>
            </a:r>
            <a:r>
              <a:rPr lang="en-US" sz="3200" dirty="0" err="1"/>
              <a:t>học</a:t>
            </a:r>
            <a:r>
              <a:rPr lang="en-US" sz="3200" dirty="0"/>
              <a:t> </a:t>
            </a:r>
            <a:r>
              <a:rPr lang="en-US" sz="3200" dirty="0" err="1"/>
              <a:t>sinh</a:t>
            </a:r>
            <a:r>
              <a:rPr lang="en-US" sz="3200" dirty="0"/>
              <a:t>, </a:t>
            </a:r>
            <a:r>
              <a:rPr lang="en-US" sz="3200" dirty="0" err="1"/>
              <a:t>giáo</a:t>
            </a:r>
            <a:r>
              <a:rPr lang="en-US" sz="3200" dirty="0"/>
              <a:t> </a:t>
            </a:r>
            <a:r>
              <a:rPr lang="en-US" sz="3200" dirty="0" err="1"/>
              <a:t>viên</a:t>
            </a:r>
            <a:r>
              <a:rPr lang="en-US" sz="3200" dirty="0"/>
              <a:t> F0, F1</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50" y="1482354"/>
            <a:ext cx="9144000" cy="4894578"/>
          </a:xfrm>
          <a:prstGeom prst="rect">
            <a:avLst/>
          </a:prstGeom>
        </p:spPr>
      </p:pic>
    </p:spTree>
    <p:extLst>
      <p:ext uri="{BB962C8B-B14F-4D97-AF65-F5344CB8AC3E}">
        <p14:creationId xmlns:p14="http://schemas.microsoft.com/office/powerpoint/2010/main" val="17242168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8F4403-EBA3-428A-9F4E-EBFD748171D5}"/>
              </a:ext>
            </a:extLst>
          </p:cNvPr>
          <p:cNvSpPr>
            <a:spLocks noGrp="1"/>
          </p:cNvSpPr>
          <p:nvPr>
            <p:ph type="title"/>
          </p:nvPr>
        </p:nvSpPr>
        <p:spPr/>
        <p:txBody>
          <a:bodyPr>
            <a:noAutofit/>
          </a:bodyPr>
          <a:lstStyle/>
          <a:p>
            <a:r>
              <a:rPr lang="en-US" sz="2800" b="1" dirty="0"/>
              <a:t>T</a:t>
            </a:r>
            <a:r>
              <a:rPr lang="vi-VN" sz="2800" b="1" dirty="0"/>
              <a:t>riển khai Đề án 06 và đạt được nhiều </a:t>
            </a:r>
            <a:r>
              <a:rPr lang="en-US" sz="2800" b="1" dirty="0" err="1"/>
              <a:t>kết</a:t>
            </a:r>
            <a:r>
              <a:rPr lang="vi-VN" sz="2800" b="1" dirty="0"/>
              <a:t> quả</a:t>
            </a:r>
            <a:endParaRPr lang="en-US" sz="2800" b="1" dirty="0"/>
          </a:p>
        </p:txBody>
      </p:sp>
      <p:sp>
        <p:nvSpPr>
          <p:cNvPr id="3" name="Text Placeholder 2">
            <a:extLst>
              <a:ext uri="{FF2B5EF4-FFF2-40B4-BE49-F238E27FC236}">
                <a16:creationId xmlns:a16="http://schemas.microsoft.com/office/drawing/2014/main" xmlns="" id="{2C06B089-0029-461C-8740-56A04583C50D}"/>
              </a:ext>
            </a:extLst>
          </p:cNvPr>
          <p:cNvSpPr>
            <a:spLocks noGrp="1"/>
          </p:cNvSpPr>
          <p:nvPr>
            <p:ph type="body" idx="1"/>
          </p:nvPr>
        </p:nvSpPr>
        <p:spPr/>
        <p:txBody>
          <a:bodyPr>
            <a:normAutofit fontScale="77500" lnSpcReduction="20000"/>
          </a:bodyPr>
          <a:lstStyle/>
          <a:p>
            <a:pPr marL="628650" indent="-514350">
              <a:buSzPct val="100000"/>
              <a:buFont typeface="+mj-lt"/>
              <a:buAutoNum type="arabicPeriod"/>
            </a:pPr>
            <a:r>
              <a:rPr lang="vi-VN" dirty="0"/>
              <a:t>Kết nối CSDL QG dân cư</a:t>
            </a:r>
            <a:r>
              <a:rPr lang="en-US" dirty="0"/>
              <a:t> (</a:t>
            </a:r>
            <a:r>
              <a:rPr lang="en-US" dirty="0" err="1"/>
              <a:t>từ</a:t>
            </a:r>
            <a:r>
              <a:rPr lang="en-US" dirty="0"/>
              <a:t> </a:t>
            </a:r>
            <a:r>
              <a:rPr lang="en-US" dirty="0" err="1"/>
              <a:t>năm</a:t>
            </a:r>
            <a:r>
              <a:rPr lang="en-US" dirty="0"/>
              <a:t> 2022): </a:t>
            </a:r>
            <a:r>
              <a:rPr lang="en-US" i="1" dirty="0" err="1">
                <a:solidFill>
                  <a:srgbClr val="0033CC"/>
                </a:solidFill>
              </a:rPr>
              <a:t>đã</a:t>
            </a:r>
            <a:r>
              <a:rPr lang="en-US" i="1" dirty="0">
                <a:solidFill>
                  <a:srgbClr val="0033CC"/>
                </a:solidFill>
              </a:rPr>
              <a:t> </a:t>
            </a:r>
            <a:r>
              <a:rPr lang="en-US" i="1" dirty="0" err="1">
                <a:solidFill>
                  <a:srgbClr val="0033CC"/>
                </a:solidFill>
              </a:rPr>
              <a:t>đồng</a:t>
            </a:r>
            <a:r>
              <a:rPr lang="en-US" i="1" dirty="0">
                <a:solidFill>
                  <a:srgbClr val="0033CC"/>
                </a:solidFill>
              </a:rPr>
              <a:t> </a:t>
            </a:r>
            <a:r>
              <a:rPr lang="en-US" i="1" dirty="0" err="1">
                <a:solidFill>
                  <a:srgbClr val="0033CC"/>
                </a:solidFill>
              </a:rPr>
              <a:t>bộ</a:t>
            </a:r>
            <a:r>
              <a:rPr lang="en-US" i="1" dirty="0">
                <a:solidFill>
                  <a:srgbClr val="0033CC"/>
                </a:solidFill>
              </a:rPr>
              <a:t>, </a:t>
            </a:r>
            <a:r>
              <a:rPr lang="en-US" i="1" dirty="0" err="1">
                <a:solidFill>
                  <a:srgbClr val="0033CC"/>
                </a:solidFill>
              </a:rPr>
              <a:t>xác</a:t>
            </a:r>
            <a:r>
              <a:rPr lang="en-US" i="1" dirty="0">
                <a:solidFill>
                  <a:srgbClr val="0033CC"/>
                </a:solidFill>
              </a:rPr>
              <a:t> </a:t>
            </a:r>
            <a:r>
              <a:rPr lang="en-US" i="1" dirty="0" err="1">
                <a:solidFill>
                  <a:srgbClr val="0033CC"/>
                </a:solidFill>
              </a:rPr>
              <a:t>thực</a:t>
            </a:r>
            <a:r>
              <a:rPr lang="en-US" i="1" dirty="0">
                <a:solidFill>
                  <a:srgbClr val="0033CC"/>
                </a:solidFill>
              </a:rPr>
              <a:t> </a:t>
            </a:r>
            <a:r>
              <a:rPr lang="en-US" i="1" dirty="0" err="1">
                <a:solidFill>
                  <a:srgbClr val="0033CC"/>
                </a:solidFill>
              </a:rPr>
              <a:t>định</a:t>
            </a:r>
            <a:r>
              <a:rPr lang="en-US" i="1" dirty="0">
                <a:solidFill>
                  <a:srgbClr val="0033CC"/>
                </a:solidFill>
              </a:rPr>
              <a:t> </a:t>
            </a:r>
            <a:r>
              <a:rPr lang="en-US" i="1" dirty="0" err="1">
                <a:solidFill>
                  <a:srgbClr val="0033CC"/>
                </a:solidFill>
              </a:rPr>
              <a:t>danh</a:t>
            </a:r>
            <a:r>
              <a:rPr lang="en-US" i="1" dirty="0">
                <a:solidFill>
                  <a:srgbClr val="0033CC"/>
                </a:solidFill>
              </a:rPr>
              <a:t> h</a:t>
            </a:r>
            <a:r>
              <a:rPr lang="vi-VN" i="1" dirty="0">
                <a:solidFill>
                  <a:srgbClr val="0033CC"/>
                </a:solidFill>
              </a:rPr>
              <a:t>ơ</a:t>
            </a:r>
            <a:r>
              <a:rPr lang="en-US" i="1" dirty="0">
                <a:solidFill>
                  <a:srgbClr val="0033CC"/>
                </a:solidFill>
              </a:rPr>
              <a:t>n 24 </a:t>
            </a:r>
            <a:r>
              <a:rPr lang="en-US" i="1" dirty="0" err="1">
                <a:solidFill>
                  <a:srgbClr val="0033CC"/>
                </a:solidFill>
              </a:rPr>
              <a:t>triệu</a:t>
            </a:r>
            <a:r>
              <a:rPr lang="en-US" i="1" dirty="0">
                <a:solidFill>
                  <a:srgbClr val="0033CC"/>
                </a:solidFill>
              </a:rPr>
              <a:t> </a:t>
            </a:r>
            <a:r>
              <a:rPr lang="en-US" i="1" dirty="0" err="1">
                <a:solidFill>
                  <a:srgbClr val="0033CC"/>
                </a:solidFill>
              </a:rPr>
              <a:t>hồ</a:t>
            </a:r>
            <a:r>
              <a:rPr lang="en-US" i="1" dirty="0">
                <a:solidFill>
                  <a:srgbClr val="0033CC"/>
                </a:solidFill>
              </a:rPr>
              <a:t> s</a:t>
            </a:r>
            <a:r>
              <a:rPr lang="vi-VN" i="1" dirty="0">
                <a:solidFill>
                  <a:srgbClr val="0033CC"/>
                </a:solidFill>
              </a:rPr>
              <a:t>ơ</a:t>
            </a:r>
            <a:r>
              <a:rPr lang="en-US" i="1" dirty="0">
                <a:solidFill>
                  <a:srgbClr val="0033CC"/>
                </a:solidFill>
              </a:rPr>
              <a:t> </a:t>
            </a:r>
            <a:r>
              <a:rPr lang="en-US" i="1" dirty="0" err="1">
                <a:solidFill>
                  <a:srgbClr val="0033CC"/>
                </a:solidFill>
              </a:rPr>
              <a:t>học</a:t>
            </a:r>
            <a:r>
              <a:rPr lang="en-US" i="1" dirty="0">
                <a:solidFill>
                  <a:srgbClr val="0033CC"/>
                </a:solidFill>
              </a:rPr>
              <a:t> </a:t>
            </a:r>
            <a:r>
              <a:rPr lang="en-US" i="1" dirty="0" err="1">
                <a:solidFill>
                  <a:srgbClr val="0033CC"/>
                </a:solidFill>
              </a:rPr>
              <a:t>sinh</a:t>
            </a:r>
            <a:r>
              <a:rPr lang="en-US" i="1" dirty="0">
                <a:solidFill>
                  <a:srgbClr val="0033CC"/>
                </a:solidFill>
              </a:rPr>
              <a:t>, </a:t>
            </a:r>
            <a:r>
              <a:rPr lang="en-US" i="1" dirty="0" err="1">
                <a:solidFill>
                  <a:srgbClr val="0033CC"/>
                </a:solidFill>
              </a:rPr>
              <a:t>giáo</a:t>
            </a:r>
            <a:r>
              <a:rPr lang="en-US" i="1" dirty="0">
                <a:solidFill>
                  <a:srgbClr val="0033CC"/>
                </a:solidFill>
              </a:rPr>
              <a:t> </a:t>
            </a:r>
            <a:r>
              <a:rPr lang="en-US" i="1" dirty="0" err="1">
                <a:solidFill>
                  <a:srgbClr val="0033CC"/>
                </a:solidFill>
              </a:rPr>
              <a:t>viên</a:t>
            </a:r>
            <a:r>
              <a:rPr lang="vi-VN" i="1" dirty="0">
                <a:solidFill>
                  <a:srgbClr val="0033CC"/>
                </a:solidFill>
              </a:rPr>
              <a:t> (</a:t>
            </a:r>
            <a:r>
              <a:rPr lang="en-US" i="1" dirty="0" err="1">
                <a:solidFill>
                  <a:srgbClr val="0033CC"/>
                </a:solidFill>
              </a:rPr>
              <a:t>đạt</a:t>
            </a:r>
            <a:r>
              <a:rPr lang="en-US" i="1" dirty="0">
                <a:solidFill>
                  <a:srgbClr val="0033CC"/>
                </a:solidFill>
              </a:rPr>
              <a:t> </a:t>
            </a:r>
            <a:r>
              <a:rPr lang="en-US" i="1" dirty="0" err="1">
                <a:solidFill>
                  <a:srgbClr val="0033CC"/>
                </a:solidFill>
              </a:rPr>
              <a:t>tỷ</a:t>
            </a:r>
            <a:r>
              <a:rPr lang="en-US" i="1" dirty="0">
                <a:solidFill>
                  <a:srgbClr val="0033CC"/>
                </a:solidFill>
              </a:rPr>
              <a:t> </a:t>
            </a:r>
            <a:r>
              <a:rPr lang="en-US" i="1" dirty="0" err="1">
                <a:solidFill>
                  <a:srgbClr val="0033CC"/>
                </a:solidFill>
              </a:rPr>
              <a:t>lệ</a:t>
            </a:r>
            <a:r>
              <a:rPr lang="en-US" i="1" dirty="0">
                <a:solidFill>
                  <a:srgbClr val="0033CC"/>
                </a:solidFill>
              </a:rPr>
              <a:t> </a:t>
            </a:r>
            <a:r>
              <a:rPr lang="en-US" i="1" dirty="0" err="1">
                <a:solidFill>
                  <a:srgbClr val="0033CC"/>
                </a:solidFill>
              </a:rPr>
              <a:t>gần</a:t>
            </a:r>
            <a:r>
              <a:rPr lang="en-US" i="1" dirty="0">
                <a:solidFill>
                  <a:srgbClr val="0033CC"/>
                </a:solidFill>
              </a:rPr>
              <a:t> </a:t>
            </a:r>
            <a:r>
              <a:rPr lang="vi-VN" i="1" dirty="0">
                <a:solidFill>
                  <a:srgbClr val="0033CC"/>
                </a:solidFill>
              </a:rPr>
              <a:t>98%)</a:t>
            </a:r>
            <a:r>
              <a:rPr lang="en-US" i="1" dirty="0">
                <a:solidFill>
                  <a:srgbClr val="0033CC"/>
                </a:solidFill>
              </a:rPr>
              <a:t>, </a:t>
            </a:r>
            <a:r>
              <a:rPr lang="en-US" i="1" dirty="0" err="1">
                <a:solidFill>
                  <a:srgbClr val="0033CC"/>
                </a:solidFill>
              </a:rPr>
              <a:t>đã</a:t>
            </a:r>
            <a:r>
              <a:rPr lang="en-US" i="1" dirty="0">
                <a:solidFill>
                  <a:srgbClr val="0033CC"/>
                </a:solidFill>
              </a:rPr>
              <a:t> </a:t>
            </a:r>
            <a:r>
              <a:rPr lang="en-US" i="1" dirty="0" err="1">
                <a:solidFill>
                  <a:srgbClr val="0033CC"/>
                </a:solidFill>
              </a:rPr>
              <a:t>làm</a:t>
            </a:r>
            <a:r>
              <a:rPr lang="en-US" i="1" dirty="0">
                <a:solidFill>
                  <a:srgbClr val="0033CC"/>
                </a:solidFill>
              </a:rPr>
              <a:t> </a:t>
            </a:r>
            <a:r>
              <a:rPr lang="en-US" i="1" dirty="0" err="1">
                <a:solidFill>
                  <a:srgbClr val="0033CC"/>
                </a:solidFill>
              </a:rPr>
              <a:t>giàu</a:t>
            </a:r>
            <a:r>
              <a:rPr lang="en-US" i="1" dirty="0">
                <a:solidFill>
                  <a:srgbClr val="0033CC"/>
                </a:solidFill>
              </a:rPr>
              <a:t> </a:t>
            </a:r>
            <a:r>
              <a:rPr lang="en-US" i="1" dirty="0" err="1">
                <a:solidFill>
                  <a:srgbClr val="0033CC"/>
                </a:solidFill>
              </a:rPr>
              <a:t>dữ</a:t>
            </a:r>
            <a:r>
              <a:rPr lang="en-US" i="1" dirty="0">
                <a:solidFill>
                  <a:srgbClr val="0033CC"/>
                </a:solidFill>
              </a:rPr>
              <a:t> </a:t>
            </a:r>
            <a:r>
              <a:rPr lang="en-US" i="1" dirty="0" err="1">
                <a:solidFill>
                  <a:srgbClr val="0033CC"/>
                </a:solidFill>
              </a:rPr>
              <a:t>liệu</a:t>
            </a:r>
            <a:r>
              <a:rPr lang="en-US" i="1" dirty="0">
                <a:solidFill>
                  <a:srgbClr val="0033CC"/>
                </a:solidFill>
              </a:rPr>
              <a:t> </a:t>
            </a:r>
            <a:r>
              <a:rPr lang="en-US" i="1" dirty="0" err="1">
                <a:solidFill>
                  <a:srgbClr val="0033CC"/>
                </a:solidFill>
              </a:rPr>
              <a:t>của</a:t>
            </a:r>
            <a:r>
              <a:rPr lang="en-US" i="1" dirty="0">
                <a:solidFill>
                  <a:srgbClr val="0033CC"/>
                </a:solidFill>
              </a:rPr>
              <a:t> </a:t>
            </a:r>
            <a:r>
              <a:rPr lang="en-US" i="1" dirty="0" err="1">
                <a:solidFill>
                  <a:srgbClr val="0033CC"/>
                </a:solidFill>
              </a:rPr>
              <a:t>gần</a:t>
            </a:r>
            <a:r>
              <a:rPr lang="en-US" i="1" dirty="0">
                <a:solidFill>
                  <a:srgbClr val="0033CC"/>
                </a:solidFill>
              </a:rPr>
              <a:t> 23 </a:t>
            </a:r>
            <a:r>
              <a:rPr lang="en-US" i="1" dirty="0" err="1">
                <a:solidFill>
                  <a:srgbClr val="0033CC"/>
                </a:solidFill>
              </a:rPr>
              <a:t>triệu</a:t>
            </a:r>
            <a:r>
              <a:rPr lang="en-US" i="1" dirty="0">
                <a:solidFill>
                  <a:srgbClr val="0033CC"/>
                </a:solidFill>
              </a:rPr>
              <a:t> </a:t>
            </a:r>
            <a:r>
              <a:rPr lang="en-US" i="1" dirty="0" err="1">
                <a:solidFill>
                  <a:srgbClr val="0033CC"/>
                </a:solidFill>
              </a:rPr>
              <a:t>hồ</a:t>
            </a:r>
            <a:r>
              <a:rPr lang="en-US" i="1" dirty="0">
                <a:solidFill>
                  <a:srgbClr val="0033CC"/>
                </a:solidFill>
              </a:rPr>
              <a:t> s</a:t>
            </a:r>
            <a:r>
              <a:rPr lang="vi-VN" i="1" dirty="0">
                <a:solidFill>
                  <a:srgbClr val="0033CC"/>
                </a:solidFill>
              </a:rPr>
              <a:t>ơ</a:t>
            </a:r>
            <a:r>
              <a:rPr lang="en-US" i="1" dirty="0">
                <a:solidFill>
                  <a:srgbClr val="0033CC"/>
                </a:solidFill>
              </a:rPr>
              <a:t> </a:t>
            </a:r>
            <a:r>
              <a:rPr lang="en-US" i="1" dirty="0" err="1">
                <a:solidFill>
                  <a:srgbClr val="0033CC"/>
                </a:solidFill>
              </a:rPr>
              <a:t>học</a:t>
            </a:r>
            <a:r>
              <a:rPr lang="en-US" i="1" dirty="0">
                <a:solidFill>
                  <a:srgbClr val="0033CC"/>
                </a:solidFill>
              </a:rPr>
              <a:t> </a:t>
            </a:r>
            <a:r>
              <a:rPr lang="en-US" i="1" dirty="0" err="1">
                <a:solidFill>
                  <a:srgbClr val="0033CC"/>
                </a:solidFill>
              </a:rPr>
              <a:t>sinh</a:t>
            </a:r>
            <a:r>
              <a:rPr lang="en-US" i="1" dirty="0">
                <a:solidFill>
                  <a:srgbClr val="0033CC"/>
                </a:solidFill>
              </a:rPr>
              <a:t> </a:t>
            </a:r>
            <a:r>
              <a:rPr lang="en-US" i="1" dirty="0" err="1">
                <a:solidFill>
                  <a:srgbClr val="0033CC"/>
                </a:solidFill>
              </a:rPr>
              <a:t>và</a:t>
            </a:r>
            <a:r>
              <a:rPr lang="en-US" i="1" dirty="0">
                <a:solidFill>
                  <a:srgbClr val="0033CC"/>
                </a:solidFill>
              </a:rPr>
              <a:t> </a:t>
            </a:r>
            <a:r>
              <a:rPr lang="en-US" i="1" dirty="0" err="1">
                <a:solidFill>
                  <a:srgbClr val="0033CC"/>
                </a:solidFill>
              </a:rPr>
              <a:t>giáo</a:t>
            </a:r>
            <a:r>
              <a:rPr lang="en-US" i="1" dirty="0">
                <a:solidFill>
                  <a:srgbClr val="0033CC"/>
                </a:solidFill>
              </a:rPr>
              <a:t> </a:t>
            </a:r>
            <a:r>
              <a:rPr lang="en-US" i="1" dirty="0" err="1">
                <a:solidFill>
                  <a:srgbClr val="0033CC"/>
                </a:solidFill>
              </a:rPr>
              <a:t>viên</a:t>
            </a:r>
            <a:r>
              <a:rPr lang="en-US" i="1" dirty="0">
                <a:solidFill>
                  <a:srgbClr val="0033CC"/>
                </a:solidFill>
              </a:rPr>
              <a:t> </a:t>
            </a:r>
            <a:r>
              <a:rPr lang="en-US" i="1" dirty="0" err="1">
                <a:solidFill>
                  <a:srgbClr val="0033CC"/>
                </a:solidFill>
              </a:rPr>
              <a:t>về</a:t>
            </a:r>
            <a:r>
              <a:rPr lang="en-US" i="1" dirty="0">
                <a:solidFill>
                  <a:srgbClr val="0033CC"/>
                </a:solidFill>
              </a:rPr>
              <a:t> </a:t>
            </a:r>
            <a:r>
              <a:rPr lang="en-US" i="1" dirty="0" err="1">
                <a:solidFill>
                  <a:srgbClr val="0033CC"/>
                </a:solidFill>
              </a:rPr>
              <a:t>giáo</a:t>
            </a:r>
            <a:r>
              <a:rPr lang="en-US" i="1" dirty="0">
                <a:solidFill>
                  <a:srgbClr val="0033CC"/>
                </a:solidFill>
              </a:rPr>
              <a:t> </a:t>
            </a:r>
            <a:r>
              <a:rPr lang="en-US" i="1" dirty="0" err="1">
                <a:solidFill>
                  <a:srgbClr val="0033CC"/>
                </a:solidFill>
              </a:rPr>
              <a:t>dục</a:t>
            </a:r>
            <a:r>
              <a:rPr lang="en-US" i="1" dirty="0">
                <a:solidFill>
                  <a:srgbClr val="0033CC"/>
                </a:solidFill>
              </a:rPr>
              <a:t> </a:t>
            </a:r>
            <a:r>
              <a:rPr lang="en-US" i="1" dirty="0" err="1">
                <a:solidFill>
                  <a:srgbClr val="0033CC"/>
                </a:solidFill>
              </a:rPr>
              <a:t>cho</a:t>
            </a:r>
            <a:r>
              <a:rPr lang="en-US" i="1" dirty="0">
                <a:solidFill>
                  <a:srgbClr val="0033CC"/>
                </a:solidFill>
              </a:rPr>
              <a:t> CSDL QG </a:t>
            </a:r>
            <a:r>
              <a:rPr lang="en-US" i="1" dirty="0" err="1">
                <a:solidFill>
                  <a:srgbClr val="0033CC"/>
                </a:solidFill>
              </a:rPr>
              <a:t>dân</a:t>
            </a:r>
            <a:r>
              <a:rPr lang="en-US" i="1" dirty="0">
                <a:solidFill>
                  <a:srgbClr val="0033CC"/>
                </a:solidFill>
              </a:rPr>
              <a:t> c</a:t>
            </a:r>
            <a:r>
              <a:rPr lang="vi-VN" i="1" dirty="0">
                <a:solidFill>
                  <a:srgbClr val="0033CC"/>
                </a:solidFill>
              </a:rPr>
              <a:t>ư</a:t>
            </a:r>
            <a:r>
              <a:rPr lang="en-US" i="1" dirty="0">
                <a:solidFill>
                  <a:srgbClr val="0033CC"/>
                </a:solidFill>
              </a:rPr>
              <a:t>. </a:t>
            </a:r>
            <a:r>
              <a:rPr lang="en-US" i="1" dirty="0" err="1">
                <a:solidFill>
                  <a:srgbClr val="0033CC"/>
                </a:solidFill>
              </a:rPr>
              <a:t>Bộ</a:t>
            </a:r>
            <a:r>
              <a:rPr lang="en-US" i="1" dirty="0">
                <a:solidFill>
                  <a:srgbClr val="0033CC"/>
                </a:solidFill>
              </a:rPr>
              <a:t> GDĐT </a:t>
            </a:r>
            <a:r>
              <a:rPr lang="en-US" i="1" dirty="0" err="1">
                <a:solidFill>
                  <a:srgbClr val="0033CC"/>
                </a:solidFill>
              </a:rPr>
              <a:t>là</a:t>
            </a:r>
            <a:r>
              <a:rPr lang="en-US" i="1" dirty="0">
                <a:solidFill>
                  <a:srgbClr val="0033CC"/>
                </a:solidFill>
              </a:rPr>
              <a:t> </a:t>
            </a:r>
            <a:r>
              <a:rPr lang="en-US" i="1" dirty="0" err="1">
                <a:solidFill>
                  <a:srgbClr val="0033CC"/>
                </a:solidFill>
              </a:rPr>
              <a:t>một</a:t>
            </a:r>
            <a:r>
              <a:rPr lang="en-US" i="1" dirty="0">
                <a:solidFill>
                  <a:srgbClr val="0033CC"/>
                </a:solidFill>
              </a:rPr>
              <a:t> </a:t>
            </a:r>
            <a:r>
              <a:rPr lang="en-US" i="1" dirty="0" err="1">
                <a:solidFill>
                  <a:srgbClr val="0033CC"/>
                </a:solidFill>
              </a:rPr>
              <a:t>trong</a:t>
            </a:r>
            <a:r>
              <a:rPr lang="en-US" i="1" dirty="0">
                <a:solidFill>
                  <a:srgbClr val="0033CC"/>
                </a:solidFill>
              </a:rPr>
              <a:t> </a:t>
            </a:r>
            <a:r>
              <a:rPr lang="en-US" i="1" dirty="0" err="1">
                <a:solidFill>
                  <a:srgbClr val="0033CC"/>
                </a:solidFill>
              </a:rPr>
              <a:t>những</a:t>
            </a:r>
            <a:r>
              <a:rPr lang="en-US" i="1" dirty="0">
                <a:solidFill>
                  <a:srgbClr val="0033CC"/>
                </a:solidFill>
              </a:rPr>
              <a:t> </a:t>
            </a:r>
            <a:r>
              <a:rPr lang="en-US" i="1" dirty="0" err="1">
                <a:solidFill>
                  <a:srgbClr val="0033CC"/>
                </a:solidFill>
              </a:rPr>
              <a:t>cơ</a:t>
            </a:r>
            <a:r>
              <a:rPr lang="en-US" i="1" dirty="0">
                <a:solidFill>
                  <a:srgbClr val="0033CC"/>
                </a:solidFill>
              </a:rPr>
              <a:t> </a:t>
            </a:r>
            <a:r>
              <a:rPr lang="en-US" i="1" dirty="0" err="1">
                <a:solidFill>
                  <a:srgbClr val="0033CC"/>
                </a:solidFill>
              </a:rPr>
              <a:t>quan</a:t>
            </a:r>
            <a:r>
              <a:rPr lang="en-US" i="1" dirty="0">
                <a:solidFill>
                  <a:srgbClr val="0033CC"/>
                </a:solidFill>
              </a:rPr>
              <a:t> </a:t>
            </a:r>
            <a:r>
              <a:rPr lang="en-US" i="1" dirty="0" err="1">
                <a:solidFill>
                  <a:srgbClr val="0033CC"/>
                </a:solidFill>
              </a:rPr>
              <a:t>hoàn</a:t>
            </a:r>
            <a:r>
              <a:rPr lang="en-US" i="1" dirty="0">
                <a:solidFill>
                  <a:srgbClr val="0033CC"/>
                </a:solidFill>
              </a:rPr>
              <a:t> </a:t>
            </a:r>
            <a:r>
              <a:rPr lang="en-US" i="1" dirty="0" err="1">
                <a:solidFill>
                  <a:srgbClr val="0033CC"/>
                </a:solidFill>
              </a:rPr>
              <a:t>thành</a:t>
            </a:r>
            <a:r>
              <a:rPr lang="en-US" i="1" dirty="0">
                <a:solidFill>
                  <a:srgbClr val="0033CC"/>
                </a:solidFill>
              </a:rPr>
              <a:t> </a:t>
            </a:r>
            <a:r>
              <a:rPr lang="en-US" i="1" dirty="0" err="1">
                <a:solidFill>
                  <a:srgbClr val="0033CC"/>
                </a:solidFill>
              </a:rPr>
              <a:t>sớm</a:t>
            </a:r>
            <a:r>
              <a:rPr lang="en-US" i="1" dirty="0">
                <a:solidFill>
                  <a:srgbClr val="0033CC"/>
                </a:solidFill>
              </a:rPr>
              <a:t> </a:t>
            </a:r>
            <a:r>
              <a:rPr lang="en-US" i="1" dirty="0" err="1">
                <a:solidFill>
                  <a:srgbClr val="0033CC"/>
                </a:solidFill>
              </a:rPr>
              <a:t>nhất</a:t>
            </a:r>
            <a:r>
              <a:rPr lang="en-US" i="1" dirty="0">
                <a:solidFill>
                  <a:srgbClr val="0033CC"/>
                </a:solidFill>
              </a:rPr>
              <a:t> </a:t>
            </a:r>
            <a:r>
              <a:rPr lang="en-US" i="1" dirty="0" err="1">
                <a:solidFill>
                  <a:srgbClr val="0033CC"/>
                </a:solidFill>
              </a:rPr>
              <a:t>kết</a:t>
            </a:r>
            <a:r>
              <a:rPr lang="en-US" i="1" dirty="0">
                <a:solidFill>
                  <a:srgbClr val="0033CC"/>
                </a:solidFill>
              </a:rPr>
              <a:t> </a:t>
            </a:r>
            <a:r>
              <a:rPr lang="en-US" i="1" dirty="0" err="1">
                <a:solidFill>
                  <a:srgbClr val="0033CC"/>
                </a:solidFill>
              </a:rPr>
              <a:t>nối</a:t>
            </a:r>
            <a:r>
              <a:rPr lang="en-US" i="1" dirty="0">
                <a:solidFill>
                  <a:srgbClr val="0033CC"/>
                </a:solidFill>
              </a:rPr>
              <a:t>, </a:t>
            </a:r>
            <a:r>
              <a:rPr lang="en-US" i="1" dirty="0" err="1">
                <a:solidFill>
                  <a:srgbClr val="0033CC"/>
                </a:solidFill>
              </a:rPr>
              <a:t>đồng</a:t>
            </a:r>
            <a:r>
              <a:rPr lang="en-US" i="1" dirty="0">
                <a:solidFill>
                  <a:srgbClr val="0033CC"/>
                </a:solidFill>
              </a:rPr>
              <a:t> </a:t>
            </a:r>
            <a:r>
              <a:rPr lang="en-US" i="1" dirty="0" err="1">
                <a:solidFill>
                  <a:srgbClr val="0033CC"/>
                </a:solidFill>
              </a:rPr>
              <a:t>bộ</a:t>
            </a:r>
            <a:r>
              <a:rPr lang="en-US" i="1" dirty="0">
                <a:solidFill>
                  <a:srgbClr val="0033CC"/>
                </a:solidFill>
              </a:rPr>
              <a:t> </a:t>
            </a:r>
            <a:r>
              <a:rPr lang="en-US" i="1" dirty="0" err="1">
                <a:solidFill>
                  <a:srgbClr val="0033CC"/>
                </a:solidFill>
              </a:rPr>
              <a:t>dữ</a:t>
            </a:r>
            <a:r>
              <a:rPr lang="en-US" i="1" dirty="0">
                <a:solidFill>
                  <a:srgbClr val="0033CC"/>
                </a:solidFill>
              </a:rPr>
              <a:t> </a:t>
            </a:r>
            <a:r>
              <a:rPr lang="en-US" i="1" dirty="0" err="1">
                <a:solidFill>
                  <a:srgbClr val="0033CC"/>
                </a:solidFill>
              </a:rPr>
              <a:t>liệu</a:t>
            </a:r>
            <a:r>
              <a:rPr lang="en-US" i="1" dirty="0">
                <a:solidFill>
                  <a:srgbClr val="0033CC"/>
                </a:solidFill>
              </a:rPr>
              <a:t> </a:t>
            </a:r>
            <a:r>
              <a:rPr lang="en-US" i="1" dirty="0" err="1">
                <a:solidFill>
                  <a:srgbClr val="0033CC"/>
                </a:solidFill>
              </a:rPr>
              <a:t>với</a:t>
            </a:r>
            <a:r>
              <a:rPr lang="en-US" i="1" dirty="0">
                <a:solidFill>
                  <a:srgbClr val="0033CC"/>
                </a:solidFill>
              </a:rPr>
              <a:t> CSDL QG </a:t>
            </a:r>
            <a:r>
              <a:rPr lang="en-US" i="1" dirty="0" err="1">
                <a:solidFill>
                  <a:srgbClr val="0033CC"/>
                </a:solidFill>
              </a:rPr>
              <a:t>dân</a:t>
            </a:r>
            <a:r>
              <a:rPr lang="en-US" i="1" dirty="0">
                <a:solidFill>
                  <a:srgbClr val="0033CC"/>
                </a:solidFill>
              </a:rPr>
              <a:t> c</a:t>
            </a:r>
            <a:r>
              <a:rPr lang="vi-VN" i="1" dirty="0">
                <a:solidFill>
                  <a:srgbClr val="0033CC"/>
                </a:solidFill>
              </a:rPr>
              <a:t>ư</a:t>
            </a:r>
          </a:p>
          <a:p>
            <a:pPr marL="628650" indent="-514350">
              <a:buSzPct val="100000"/>
              <a:buFont typeface="+mj-lt"/>
              <a:buAutoNum type="arabicPeriod"/>
            </a:pPr>
            <a:r>
              <a:rPr lang="vi-VN" dirty="0"/>
              <a:t>Thực hiện</a:t>
            </a:r>
            <a:r>
              <a:rPr lang="en-US" dirty="0"/>
              <a:t> </a:t>
            </a:r>
            <a:r>
              <a:rPr lang="en-US" dirty="0" err="1"/>
              <a:t>nghiêm</a:t>
            </a:r>
            <a:r>
              <a:rPr lang="en-US" dirty="0"/>
              <a:t>, </a:t>
            </a:r>
            <a:r>
              <a:rPr lang="en-US" dirty="0" err="1"/>
              <a:t>kịp</a:t>
            </a:r>
            <a:r>
              <a:rPr lang="en-US" dirty="0"/>
              <a:t> </a:t>
            </a:r>
            <a:r>
              <a:rPr lang="en-US" dirty="0" err="1"/>
              <a:t>thời</a:t>
            </a:r>
            <a:r>
              <a:rPr lang="en-US" dirty="0"/>
              <a:t> </a:t>
            </a:r>
            <a:r>
              <a:rPr lang="en-US" dirty="0" err="1"/>
              <a:t>chủ</a:t>
            </a:r>
            <a:r>
              <a:rPr lang="en-US" dirty="0"/>
              <a:t> tr</a:t>
            </a:r>
            <a:r>
              <a:rPr lang="vi-VN" dirty="0"/>
              <a:t>ư</a:t>
            </a:r>
            <a:r>
              <a:rPr lang="en-US" dirty="0" err="1"/>
              <a:t>ơng</a:t>
            </a:r>
            <a:r>
              <a:rPr lang="vi-VN" dirty="0"/>
              <a:t> không dùng sổ hộ khẩu, không dùng Giấy chứng nhận thường trú trong thực hiện các TTHC (Nghị định 104/2022)</a:t>
            </a:r>
            <a:r>
              <a:rPr lang="en-US" dirty="0"/>
              <a:t>: </a:t>
            </a:r>
            <a:r>
              <a:rPr lang="en-US" i="1" dirty="0">
                <a:solidFill>
                  <a:srgbClr val="0033CC"/>
                </a:solidFill>
              </a:rPr>
              <a:t>CSDL </a:t>
            </a:r>
            <a:r>
              <a:rPr lang="en-US" i="1" dirty="0" err="1">
                <a:solidFill>
                  <a:srgbClr val="0033CC"/>
                </a:solidFill>
              </a:rPr>
              <a:t>ngành</a:t>
            </a:r>
            <a:r>
              <a:rPr lang="en-US" i="1" dirty="0">
                <a:solidFill>
                  <a:srgbClr val="0033CC"/>
                </a:solidFill>
              </a:rPr>
              <a:t> </a:t>
            </a:r>
            <a:r>
              <a:rPr lang="en-US" i="1" dirty="0" err="1">
                <a:solidFill>
                  <a:srgbClr val="0033CC"/>
                </a:solidFill>
              </a:rPr>
              <a:t>giáo</a:t>
            </a:r>
            <a:r>
              <a:rPr lang="en-US" i="1" dirty="0">
                <a:solidFill>
                  <a:srgbClr val="0033CC"/>
                </a:solidFill>
              </a:rPr>
              <a:t> </a:t>
            </a:r>
            <a:r>
              <a:rPr lang="en-US" i="1" dirty="0" err="1">
                <a:solidFill>
                  <a:srgbClr val="0033CC"/>
                </a:solidFill>
              </a:rPr>
              <a:t>dục</a:t>
            </a:r>
            <a:r>
              <a:rPr lang="en-US" i="1" dirty="0">
                <a:solidFill>
                  <a:srgbClr val="0033CC"/>
                </a:solidFill>
              </a:rPr>
              <a:t> </a:t>
            </a:r>
            <a:r>
              <a:rPr lang="en-US" i="1" dirty="0" err="1">
                <a:solidFill>
                  <a:srgbClr val="0033CC"/>
                </a:solidFill>
              </a:rPr>
              <a:t>đã</a:t>
            </a:r>
            <a:r>
              <a:rPr lang="en-US" i="1" dirty="0">
                <a:solidFill>
                  <a:srgbClr val="0033CC"/>
                </a:solidFill>
              </a:rPr>
              <a:t> </a:t>
            </a:r>
            <a:r>
              <a:rPr lang="en-US" i="1" dirty="0" err="1">
                <a:solidFill>
                  <a:srgbClr val="0033CC"/>
                </a:solidFill>
              </a:rPr>
              <a:t>kết</a:t>
            </a:r>
            <a:r>
              <a:rPr lang="en-US" i="1" dirty="0">
                <a:solidFill>
                  <a:srgbClr val="0033CC"/>
                </a:solidFill>
              </a:rPr>
              <a:t> </a:t>
            </a:r>
            <a:r>
              <a:rPr lang="en-US" i="1" dirty="0" err="1">
                <a:solidFill>
                  <a:srgbClr val="0033CC"/>
                </a:solidFill>
              </a:rPr>
              <a:t>nối</a:t>
            </a:r>
            <a:r>
              <a:rPr lang="en-US" i="1" dirty="0">
                <a:solidFill>
                  <a:srgbClr val="0033CC"/>
                </a:solidFill>
              </a:rPr>
              <a:t>, </a:t>
            </a:r>
            <a:r>
              <a:rPr lang="en-US" i="1" dirty="0" err="1">
                <a:solidFill>
                  <a:srgbClr val="0033CC"/>
                </a:solidFill>
              </a:rPr>
              <a:t>khai</a:t>
            </a:r>
            <a:r>
              <a:rPr lang="en-US" i="1" dirty="0">
                <a:solidFill>
                  <a:srgbClr val="0033CC"/>
                </a:solidFill>
              </a:rPr>
              <a:t> </a:t>
            </a:r>
            <a:r>
              <a:rPr lang="en-US" i="1" dirty="0" err="1">
                <a:solidFill>
                  <a:srgbClr val="0033CC"/>
                </a:solidFill>
              </a:rPr>
              <a:t>thác</a:t>
            </a:r>
            <a:r>
              <a:rPr lang="en-US" i="1" dirty="0">
                <a:solidFill>
                  <a:srgbClr val="0033CC"/>
                </a:solidFill>
              </a:rPr>
              <a:t> </a:t>
            </a:r>
            <a:r>
              <a:rPr lang="en-US" i="1" dirty="0" err="1">
                <a:solidFill>
                  <a:srgbClr val="0033CC"/>
                </a:solidFill>
              </a:rPr>
              <a:t>dữ</a:t>
            </a:r>
            <a:r>
              <a:rPr lang="en-US" i="1" dirty="0">
                <a:solidFill>
                  <a:srgbClr val="0033CC"/>
                </a:solidFill>
              </a:rPr>
              <a:t> </a:t>
            </a:r>
            <a:r>
              <a:rPr lang="en-US" i="1" dirty="0" err="1">
                <a:solidFill>
                  <a:srgbClr val="0033CC"/>
                </a:solidFill>
              </a:rPr>
              <a:t>liệu</a:t>
            </a:r>
            <a:r>
              <a:rPr lang="en-US" i="1" dirty="0">
                <a:solidFill>
                  <a:srgbClr val="0033CC"/>
                </a:solidFill>
              </a:rPr>
              <a:t> </a:t>
            </a:r>
            <a:r>
              <a:rPr lang="en-US" i="1" dirty="0" err="1">
                <a:solidFill>
                  <a:srgbClr val="0033CC"/>
                </a:solidFill>
              </a:rPr>
              <a:t>lịch</a:t>
            </a:r>
            <a:r>
              <a:rPr lang="en-US" i="1" dirty="0">
                <a:solidFill>
                  <a:srgbClr val="0033CC"/>
                </a:solidFill>
              </a:rPr>
              <a:t> </a:t>
            </a:r>
            <a:r>
              <a:rPr lang="en-US" i="1" dirty="0" err="1">
                <a:solidFill>
                  <a:srgbClr val="0033CC"/>
                </a:solidFill>
              </a:rPr>
              <a:t>sử</a:t>
            </a:r>
            <a:r>
              <a:rPr lang="en-US" i="1" dirty="0">
                <a:solidFill>
                  <a:srgbClr val="0033CC"/>
                </a:solidFill>
              </a:rPr>
              <a:t> </a:t>
            </a:r>
            <a:r>
              <a:rPr lang="en-US" i="1" dirty="0" err="1">
                <a:solidFill>
                  <a:srgbClr val="0033CC"/>
                </a:solidFill>
              </a:rPr>
              <a:t>thường</a:t>
            </a:r>
            <a:r>
              <a:rPr lang="en-US" i="1" dirty="0">
                <a:solidFill>
                  <a:srgbClr val="0033CC"/>
                </a:solidFill>
              </a:rPr>
              <a:t> </a:t>
            </a:r>
            <a:r>
              <a:rPr lang="en-US" i="1" dirty="0" err="1">
                <a:solidFill>
                  <a:srgbClr val="0033CC"/>
                </a:solidFill>
              </a:rPr>
              <a:t>trú</a:t>
            </a:r>
            <a:r>
              <a:rPr lang="en-US" i="1" dirty="0">
                <a:solidFill>
                  <a:srgbClr val="0033CC"/>
                </a:solidFill>
              </a:rPr>
              <a:t> </a:t>
            </a:r>
            <a:r>
              <a:rPr lang="en-US" i="1" dirty="0" err="1">
                <a:solidFill>
                  <a:srgbClr val="0033CC"/>
                </a:solidFill>
              </a:rPr>
              <a:t>của</a:t>
            </a:r>
            <a:r>
              <a:rPr lang="en-US" i="1" dirty="0">
                <a:solidFill>
                  <a:srgbClr val="0033CC"/>
                </a:solidFill>
              </a:rPr>
              <a:t> </a:t>
            </a:r>
            <a:r>
              <a:rPr lang="en-US" i="1" dirty="0" err="1">
                <a:solidFill>
                  <a:srgbClr val="0033CC"/>
                </a:solidFill>
              </a:rPr>
              <a:t>công</a:t>
            </a:r>
            <a:r>
              <a:rPr lang="en-US" i="1" dirty="0">
                <a:solidFill>
                  <a:srgbClr val="0033CC"/>
                </a:solidFill>
              </a:rPr>
              <a:t> </a:t>
            </a:r>
            <a:r>
              <a:rPr lang="en-US" i="1" dirty="0" err="1">
                <a:solidFill>
                  <a:srgbClr val="0033CC"/>
                </a:solidFill>
              </a:rPr>
              <a:t>dân</a:t>
            </a:r>
            <a:r>
              <a:rPr lang="en-US" i="1" dirty="0">
                <a:solidFill>
                  <a:srgbClr val="0033CC"/>
                </a:solidFill>
              </a:rPr>
              <a:t> </a:t>
            </a:r>
            <a:r>
              <a:rPr lang="en-US" i="1" dirty="0" err="1">
                <a:solidFill>
                  <a:srgbClr val="0033CC"/>
                </a:solidFill>
              </a:rPr>
              <a:t>trên</a:t>
            </a:r>
            <a:r>
              <a:rPr lang="en-US" i="1" dirty="0">
                <a:solidFill>
                  <a:srgbClr val="0033CC"/>
                </a:solidFill>
              </a:rPr>
              <a:t> CSDL QG </a:t>
            </a:r>
            <a:r>
              <a:rPr lang="en-US" i="1" dirty="0" err="1">
                <a:solidFill>
                  <a:srgbClr val="0033CC"/>
                </a:solidFill>
              </a:rPr>
              <a:t>về</a:t>
            </a:r>
            <a:r>
              <a:rPr lang="en-US" i="1" dirty="0">
                <a:solidFill>
                  <a:srgbClr val="0033CC"/>
                </a:solidFill>
              </a:rPr>
              <a:t> </a:t>
            </a:r>
            <a:r>
              <a:rPr lang="en-US" i="1" dirty="0" err="1">
                <a:solidFill>
                  <a:srgbClr val="0033CC"/>
                </a:solidFill>
              </a:rPr>
              <a:t>dân</a:t>
            </a:r>
            <a:r>
              <a:rPr lang="en-US" i="1" dirty="0">
                <a:solidFill>
                  <a:srgbClr val="0033CC"/>
                </a:solidFill>
              </a:rPr>
              <a:t> c</a:t>
            </a:r>
            <a:r>
              <a:rPr lang="vi-VN" i="1" dirty="0">
                <a:solidFill>
                  <a:srgbClr val="0033CC"/>
                </a:solidFill>
              </a:rPr>
              <a:t>ư</a:t>
            </a:r>
            <a:r>
              <a:rPr lang="en-US" i="1" dirty="0">
                <a:solidFill>
                  <a:srgbClr val="0033CC"/>
                </a:solidFill>
              </a:rPr>
              <a:t>. </a:t>
            </a:r>
            <a:r>
              <a:rPr lang="en-US" i="1" dirty="0" err="1">
                <a:solidFill>
                  <a:srgbClr val="0033CC"/>
                </a:solidFill>
              </a:rPr>
              <a:t>Năm</a:t>
            </a:r>
            <a:r>
              <a:rPr lang="en-US" i="1" dirty="0">
                <a:solidFill>
                  <a:srgbClr val="0033CC"/>
                </a:solidFill>
              </a:rPr>
              <a:t> 2023 </a:t>
            </a:r>
            <a:r>
              <a:rPr lang="en-US" i="1" dirty="0" err="1">
                <a:solidFill>
                  <a:srgbClr val="0033CC"/>
                </a:solidFill>
              </a:rPr>
              <a:t>ngành</a:t>
            </a:r>
            <a:r>
              <a:rPr lang="en-US" i="1" dirty="0">
                <a:solidFill>
                  <a:srgbClr val="0033CC"/>
                </a:solidFill>
              </a:rPr>
              <a:t> </a:t>
            </a:r>
            <a:r>
              <a:rPr lang="en-US" i="1" dirty="0" err="1">
                <a:solidFill>
                  <a:srgbClr val="0033CC"/>
                </a:solidFill>
              </a:rPr>
              <a:t>giáo</a:t>
            </a:r>
            <a:r>
              <a:rPr lang="en-US" i="1" dirty="0">
                <a:solidFill>
                  <a:srgbClr val="0033CC"/>
                </a:solidFill>
              </a:rPr>
              <a:t> </a:t>
            </a:r>
            <a:r>
              <a:rPr lang="en-US" i="1" dirty="0" err="1">
                <a:solidFill>
                  <a:srgbClr val="0033CC"/>
                </a:solidFill>
              </a:rPr>
              <a:t>dục</a:t>
            </a:r>
            <a:r>
              <a:rPr lang="en-US" i="1" dirty="0">
                <a:solidFill>
                  <a:srgbClr val="0033CC"/>
                </a:solidFill>
              </a:rPr>
              <a:t> </a:t>
            </a:r>
            <a:r>
              <a:rPr lang="en-US" i="1" dirty="0" err="1">
                <a:solidFill>
                  <a:srgbClr val="0033CC"/>
                </a:solidFill>
              </a:rPr>
              <a:t>đã</a:t>
            </a:r>
            <a:r>
              <a:rPr lang="en-US" i="1" dirty="0">
                <a:solidFill>
                  <a:srgbClr val="0033CC"/>
                </a:solidFill>
              </a:rPr>
              <a:t> </a:t>
            </a:r>
            <a:r>
              <a:rPr lang="en-US" i="1" dirty="0" err="1">
                <a:solidFill>
                  <a:srgbClr val="0033CC"/>
                </a:solidFill>
              </a:rPr>
              <a:t>không</a:t>
            </a:r>
            <a:r>
              <a:rPr lang="en-US" i="1" dirty="0">
                <a:solidFill>
                  <a:srgbClr val="0033CC"/>
                </a:solidFill>
              </a:rPr>
              <a:t> </a:t>
            </a:r>
            <a:r>
              <a:rPr lang="en-US" i="1" dirty="0" err="1">
                <a:solidFill>
                  <a:srgbClr val="0033CC"/>
                </a:solidFill>
              </a:rPr>
              <a:t>sử</a:t>
            </a:r>
            <a:r>
              <a:rPr lang="en-US" i="1" dirty="0">
                <a:solidFill>
                  <a:srgbClr val="0033CC"/>
                </a:solidFill>
              </a:rPr>
              <a:t> </a:t>
            </a:r>
            <a:r>
              <a:rPr lang="en-US" i="1" dirty="0" err="1">
                <a:solidFill>
                  <a:srgbClr val="0033CC"/>
                </a:solidFill>
              </a:rPr>
              <a:t>dụng</a:t>
            </a:r>
            <a:r>
              <a:rPr lang="en-US" i="1" dirty="0">
                <a:solidFill>
                  <a:srgbClr val="0033CC"/>
                </a:solidFill>
              </a:rPr>
              <a:t> </a:t>
            </a:r>
            <a:r>
              <a:rPr lang="en-US" i="1" dirty="0" err="1">
                <a:solidFill>
                  <a:srgbClr val="0033CC"/>
                </a:solidFill>
              </a:rPr>
              <a:t>Giấy</a:t>
            </a:r>
            <a:r>
              <a:rPr lang="en-US" i="1" dirty="0">
                <a:solidFill>
                  <a:srgbClr val="0033CC"/>
                </a:solidFill>
              </a:rPr>
              <a:t> </a:t>
            </a:r>
            <a:r>
              <a:rPr lang="en-US" i="1" dirty="0" err="1">
                <a:solidFill>
                  <a:srgbClr val="0033CC"/>
                </a:solidFill>
              </a:rPr>
              <a:t>chứng</a:t>
            </a:r>
            <a:r>
              <a:rPr lang="en-US" i="1" dirty="0">
                <a:solidFill>
                  <a:srgbClr val="0033CC"/>
                </a:solidFill>
              </a:rPr>
              <a:t> </a:t>
            </a:r>
            <a:r>
              <a:rPr lang="en-US" i="1" dirty="0" err="1">
                <a:solidFill>
                  <a:srgbClr val="0033CC"/>
                </a:solidFill>
              </a:rPr>
              <a:t>nhận</a:t>
            </a:r>
            <a:r>
              <a:rPr lang="en-US" i="1" dirty="0">
                <a:solidFill>
                  <a:srgbClr val="0033CC"/>
                </a:solidFill>
              </a:rPr>
              <a:t> </a:t>
            </a:r>
            <a:r>
              <a:rPr lang="en-US" i="1" dirty="0" err="1">
                <a:solidFill>
                  <a:srgbClr val="0033CC"/>
                </a:solidFill>
              </a:rPr>
              <a:t>th</a:t>
            </a:r>
            <a:r>
              <a:rPr lang="vi-VN" i="1" dirty="0">
                <a:solidFill>
                  <a:srgbClr val="0033CC"/>
                </a:solidFill>
              </a:rPr>
              <a:t>ư</a:t>
            </a:r>
            <a:r>
              <a:rPr lang="en-US" i="1" dirty="0" err="1">
                <a:solidFill>
                  <a:srgbClr val="0033CC"/>
                </a:solidFill>
              </a:rPr>
              <a:t>ờng</a:t>
            </a:r>
            <a:r>
              <a:rPr lang="en-US" i="1" dirty="0">
                <a:solidFill>
                  <a:srgbClr val="0033CC"/>
                </a:solidFill>
              </a:rPr>
              <a:t> </a:t>
            </a:r>
            <a:r>
              <a:rPr lang="en-US" i="1" dirty="0" err="1">
                <a:solidFill>
                  <a:srgbClr val="0033CC"/>
                </a:solidFill>
              </a:rPr>
              <a:t>trú</a:t>
            </a:r>
            <a:r>
              <a:rPr lang="en-US" i="1" dirty="0">
                <a:solidFill>
                  <a:srgbClr val="0033CC"/>
                </a:solidFill>
              </a:rPr>
              <a:t>, </a:t>
            </a:r>
            <a:r>
              <a:rPr lang="en-US" i="1" dirty="0" err="1">
                <a:solidFill>
                  <a:srgbClr val="0033CC"/>
                </a:solidFill>
              </a:rPr>
              <a:t>mà</a:t>
            </a:r>
            <a:r>
              <a:rPr lang="en-US" i="1" dirty="0">
                <a:solidFill>
                  <a:srgbClr val="0033CC"/>
                </a:solidFill>
              </a:rPr>
              <a:t> </a:t>
            </a:r>
            <a:r>
              <a:rPr lang="en-US" i="1" dirty="0" err="1">
                <a:solidFill>
                  <a:srgbClr val="0033CC"/>
                </a:solidFill>
              </a:rPr>
              <a:t>khai</a:t>
            </a:r>
            <a:r>
              <a:rPr lang="en-US" i="1" dirty="0">
                <a:solidFill>
                  <a:srgbClr val="0033CC"/>
                </a:solidFill>
              </a:rPr>
              <a:t> </a:t>
            </a:r>
            <a:r>
              <a:rPr lang="en-US" i="1" dirty="0" err="1">
                <a:solidFill>
                  <a:srgbClr val="0033CC"/>
                </a:solidFill>
              </a:rPr>
              <a:t>thác</a:t>
            </a:r>
            <a:r>
              <a:rPr lang="en-US" i="1" dirty="0">
                <a:solidFill>
                  <a:srgbClr val="0033CC"/>
                </a:solidFill>
              </a:rPr>
              <a:t> </a:t>
            </a:r>
            <a:r>
              <a:rPr lang="en-US" i="1" dirty="0" err="1">
                <a:solidFill>
                  <a:srgbClr val="0033CC"/>
                </a:solidFill>
              </a:rPr>
              <a:t>hoàn</a:t>
            </a:r>
            <a:r>
              <a:rPr lang="en-US" i="1" dirty="0">
                <a:solidFill>
                  <a:srgbClr val="0033CC"/>
                </a:solidFill>
              </a:rPr>
              <a:t> </a:t>
            </a:r>
            <a:r>
              <a:rPr lang="en-US" i="1" dirty="0" err="1">
                <a:solidFill>
                  <a:srgbClr val="0033CC"/>
                </a:solidFill>
              </a:rPr>
              <a:t>toàn</a:t>
            </a:r>
            <a:r>
              <a:rPr lang="en-US" i="1" dirty="0">
                <a:solidFill>
                  <a:srgbClr val="0033CC"/>
                </a:solidFill>
              </a:rPr>
              <a:t> </a:t>
            </a:r>
            <a:r>
              <a:rPr lang="en-US" i="1" dirty="0" err="1">
                <a:solidFill>
                  <a:srgbClr val="0033CC"/>
                </a:solidFill>
              </a:rPr>
              <a:t>trực</a:t>
            </a:r>
            <a:r>
              <a:rPr lang="en-US" i="1" dirty="0">
                <a:solidFill>
                  <a:srgbClr val="0033CC"/>
                </a:solidFill>
              </a:rPr>
              <a:t> </a:t>
            </a:r>
            <a:r>
              <a:rPr lang="en-US" i="1" dirty="0" err="1">
                <a:solidFill>
                  <a:srgbClr val="0033CC"/>
                </a:solidFill>
              </a:rPr>
              <a:t>tuyến</a:t>
            </a:r>
            <a:r>
              <a:rPr lang="en-US" i="1" dirty="0">
                <a:solidFill>
                  <a:srgbClr val="0033CC"/>
                </a:solidFill>
              </a:rPr>
              <a:t> </a:t>
            </a:r>
            <a:r>
              <a:rPr lang="en-US" i="1" dirty="0" err="1">
                <a:solidFill>
                  <a:srgbClr val="0033CC"/>
                </a:solidFill>
              </a:rPr>
              <a:t>trên</a:t>
            </a:r>
            <a:r>
              <a:rPr lang="en-US" i="1" dirty="0">
                <a:solidFill>
                  <a:srgbClr val="0033CC"/>
                </a:solidFill>
              </a:rPr>
              <a:t> </a:t>
            </a:r>
            <a:r>
              <a:rPr lang="en-US" i="1" dirty="0" err="1">
                <a:solidFill>
                  <a:srgbClr val="0033CC"/>
                </a:solidFill>
              </a:rPr>
              <a:t>môi</a:t>
            </a:r>
            <a:r>
              <a:rPr lang="en-US" i="1" dirty="0">
                <a:solidFill>
                  <a:srgbClr val="0033CC"/>
                </a:solidFill>
              </a:rPr>
              <a:t> tr</a:t>
            </a:r>
            <a:r>
              <a:rPr lang="vi-VN" i="1" dirty="0">
                <a:solidFill>
                  <a:srgbClr val="0033CC"/>
                </a:solidFill>
              </a:rPr>
              <a:t>ư</a:t>
            </a:r>
            <a:r>
              <a:rPr lang="en-US" i="1" dirty="0" err="1">
                <a:solidFill>
                  <a:srgbClr val="0033CC"/>
                </a:solidFill>
              </a:rPr>
              <a:t>ờng</a:t>
            </a:r>
            <a:r>
              <a:rPr lang="en-US" i="1" dirty="0">
                <a:solidFill>
                  <a:srgbClr val="0033CC"/>
                </a:solidFill>
              </a:rPr>
              <a:t> </a:t>
            </a:r>
            <a:r>
              <a:rPr lang="en-US" i="1" dirty="0" err="1">
                <a:solidFill>
                  <a:srgbClr val="0033CC"/>
                </a:solidFill>
              </a:rPr>
              <a:t>số</a:t>
            </a:r>
            <a:r>
              <a:rPr lang="en-US" i="1" dirty="0">
                <a:solidFill>
                  <a:srgbClr val="0033CC"/>
                </a:solidFill>
              </a:rPr>
              <a:t> </a:t>
            </a:r>
            <a:r>
              <a:rPr lang="en-US" i="1" dirty="0" err="1">
                <a:solidFill>
                  <a:srgbClr val="0033CC"/>
                </a:solidFill>
              </a:rPr>
              <a:t>cho</a:t>
            </a:r>
            <a:r>
              <a:rPr lang="en-US" i="1" dirty="0">
                <a:solidFill>
                  <a:srgbClr val="0033CC"/>
                </a:solidFill>
              </a:rPr>
              <a:t> </a:t>
            </a:r>
            <a:r>
              <a:rPr lang="en-US" i="1" dirty="0" err="1">
                <a:solidFill>
                  <a:srgbClr val="0033CC"/>
                </a:solidFill>
              </a:rPr>
              <a:t>hàng</a:t>
            </a:r>
            <a:r>
              <a:rPr lang="en-US" i="1" dirty="0">
                <a:solidFill>
                  <a:srgbClr val="0033CC"/>
                </a:solidFill>
              </a:rPr>
              <a:t> </a:t>
            </a:r>
            <a:r>
              <a:rPr lang="en-US" i="1" dirty="0" err="1">
                <a:solidFill>
                  <a:srgbClr val="0033CC"/>
                </a:solidFill>
              </a:rPr>
              <a:t>triệu</a:t>
            </a:r>
            <a:r>
              <a:rPr lang="en-US" i="1" dirty="0">
                <a:solidFill>
                  <a:srgbClr val="0033CC"/>
                </a:solidFill>
              </a:rPr>
              <a:t> </a:t>
            </a:r>
            <a:r>
              <a:rPr lang="en-US" i="1" dirty="0" err="1">
                <a:solidFill>
                  <a:srgbClr val="0033CC"/>
                </a:solidFill>
              </a:rPr>
              <a:t>thí</a:t>
            </a:r>
            <a:r>
              <a:rPr lang="en-US" i="1" dirty="0">
                <a:solidFill>
                  <a:srgbClr val="0033CC"/>
                </a:solidFill>
              </a:rPr>
              <a:t> </a:t>
            </a:r>
            <a:r>
              <a:rPr lang="en-US" i="1" dirty="0" err="1">
                <a:solidFill>
                  <a:srgbClr val="0033CC"/>
                </a:solidFill>
              </a:rPr>
              <a:t>sinh</a:t>
            </a:r>
            <a:r>
              <a:rPr lang="en-US" i="1" dirty="0">
                <a:solidFill>
                  <a:srgbClr val="0033CC"/>
                </a:solidFill>
              </a:rPr>
              <a:t> </a:t>
            </a:r>
            <a:r>
              <a:rPr lang="en-US" i="1" dirty="0" err="1">
                <a:solidFill>
                  <a:srgbClr val="0033CC"/>
                </a:solidFill>
              </a:rPr>
              <a:t>tham</a:t>
            </a:r>
            <a:r>
              <a:rPr lang="en-US" i="1" dirty="0">
                <a:solidFill>
                  <a:srgbClr val="0033CC"/>
                </a:solidFill>
              </a:rPr>
              <a:t> </a:t>
            </a:r>
            <a:r>
              <a:rPr lang="en-US" i="1" dirty="0" err="1">
                <a:solidFill>
                  <a:srgbClr val="0033CC"/>
                </a:solidFill>
              </a:rPr>
              <a:t>gia</a:t>
            </a:r>
            <a:r>
              <a:rPr lang="en-US" i="1" dirty="0">
                <a:solidFill>
                  <a:srgbClr val="0033CC"/>
                </a:solidFill>
              </a:rPr>
              <a:t> </a:t>
            </a:r>
            <a:r>
              <a:rPr lang="en-US" i="1" dirty="0" err="1">
                <a:solidFill>
                  <a:srgbClr val="0033CC"/>
                </a:solidFill>
              </a:rPr>
              <a:t>các</a:t>
            </a:r>
            <a:r>
              <a:rPr lang="en-US" i="1" dirty="0">
                <a:solidFill>
                  <a:srgbClr val="0033CC"/>
                </a:solidFill>
              </a:rPr>
              <a:t> </a:t>
            </a:r>
            <a:r>
              <a:rPr lang="en-US" i="1" dirty="0" err="1">
                <a:solidFill>
                  <a:srgbClr val="0033CC"/>
                </a:solidFill>
              </a:rPr>
              <a:t>kỳ</a:t>
            </a:r>
            <a:r>
              <a:rPr lang="en-US" i="1" dirty="0">
                <a:solidFill>
                  <a:srgbClr val="0033CC"/>
                </a:solidFill>
              </a:rPr>
              <a:t> </a:t>
            </a:r>
            <a:r>
              <a:rPr lang="en-US" i="1" dirty="0" err="1">
                <a:solidFill>
                  <a:srgbClr val="0033CC"/>
                </a:solidFill>
              </a:rPr>
              <a:t>tuyển</a:t>
            </a:r>
            <a:r>
              <a:rPr lang="en-US" i="1" dirty="0">
                <a:solidFill>
                  <a:srgbClr val="0033CC"/>
                </a:solidFill>
              </a:rPr>
              <a:t> </a:t>
            </a:r>
            <a:r>
              <a:rPr lang="en-US" i="1" dirty="0" err="1">
                <a:solidFill>
                  <a:srgbClr val="0033CC"/>
                </a:solidFill>
              </a:rPr>
              <a:t>sinh</a:t>
            </a:r>
            <a:r>
              <a:rPr lang="en-US" i="1" dirty="0">
                <a:solidFill>
                  <a:srgbClr val="0033CC"/>
                </a:solidFill>
              </a:rPr>
              <a:t> </a:t>
            </a:r>
            <a:r>
              <a:rPr lang="en-US" i="1" dirty="0" err="1">
                <a:solidFill>
                  <a:srgbClr val="0033CC"/>
                </a:solidFill>
              </a:rPr>
              <a:t>đầu</a:t>
            </a:r>
            <a:r>
              <a:rPr lang="en-US" i="1" dirty="0">
                <a:solidFill>
                  <a:srgbClr val="0033CC"/>
                </a:solidFill>
              </a:rPr>
              <a:t> </a:t>
            </a:r>
            <a:r>
              <a:rPr lang="en-US" i="1" dirty="0" err="1">
                <a:solidFill>
                  <a:srgbClr val="0033CC"/>
                </a:solidFill>
              </a:rPr>
              <a:t>cấp</a:t>
            </a:r>
            <a:r>
              <a:rPr lang="en-US" i="1" dirty="0">
                <a:solidFill>
                  <a:srgbClr val="0033CC"/>
                </a:solidFill>
              </a:rPr>
              <a:t> </a:t>
            </a:r>
            <a:r>
              <a:rPr lang="en-US" i="1" dirty="0" err="1">
                <a:solidFill>
                  <a:srgbClr val="0033CC"/>
                </a:solidFill>
              </a:rPr>
              <a:t>và</a:t>
            </a:r>
            <a:r>
              <a:rPr lang="en-US" i="1" dirty="0">
                <a:solidFill>
                  <a:srgbClr val="0033CC"/>
                </a:solidFill>
              </a:rPr>
              <a:t> </a:t>
            </a:r>
            <a:r>
              <a:rPr lang="en-US" i="1" dirty="0" err="1">
                <a:solidFill>
                  <a:srgbClr val="0033CC"/>
                </a:solidFill>
              </a:rPr>
              <a:t>tuyển</a:t>
            </a:r>
            <a:r>
              <a:rPr lang="en-US" i="1" dirty="0">
                <a:solidFill>
                  <a:srgbClr val="0033CC"/>
                </a:solidFill>
              </a:rPr>
              <a:t> </a:t>
            </a:r>
            <a:r>
              <a:rPr lang="en-US" i="1" dirty="0" err="1">
                <a:solidFill>
                  <a:srgbClr val="0033CC"/>
                </a:solidFill>
              </a:rPr>
              <a:t>sinh</a:t>
            </a:r>
            <a:r>
              <a:rPr lang="en-US" i="1" dirty="0">
                <a:solidFill>
                  <a:srgbClr val="0033CC"/>
                </a:solidFill>
              </a:rPr>
              <a:t> </a:t>
            </a:r>
            <a:r>
              <a:rPr lang="en-US" i="1" dirty="0" err="1">
                <a:solidFill>
                  <a:srgbClr val="0033CC"/>
                </a:solidFill>
              </a:rPr>
              <a:t>vào</a:t>
            </a:r>
            <a:r>
              <a:rPr lang="en-US" i="1" dirty="0">
                <a:solidFill>
                  <a:srgbClr val="0033CC"/>
                </a:solidFill>
              </a:rPr>
              <a:t> </a:t>
            </a:r>
            <a:r>
              <a:rPr lang="en-US" i="1" dirty="0" err="1">
                <a:solidFill>
                  <a:srgbClr val="0033CC"/>
                </a:solidFill>
              </a:rPr>
              <a:t>đại</a:t>
            </a:r>
            <a:r>
              <a:rPr lang="en-US" i="1" dirty="0">
                <a:solidFill>
                  <a:srgbClr val="0033CC"/>
                </a:solidFill>
              </a:rPr>
              <a:t> </a:t>
            </a:r>
            <a:r>
              <a:rPr lang="en-US" i="1" dirty="0" err="1">
                <a:solidFill>
                  <a:srgbClr val="0033CC"/>
                </a:solidFill>
              </a:rPr>
              <a:t>học</a:t>
            </a:r>
            <a:r>
              <a:rPr lang="en-US" i="1" dirty="0">
                <a:solidFill>
                  <a:srgbClr val="0033CC"/>
                </a:solidFill>
              </a:rPr>
              <a:t>.</a:t>
            </a:r>
            <a:endParaRPr lang="vi-VN" i="1" dirty="0">
              <a:solidFill>
                <a:srgbClr val="0033CC"/>
              </a:solidFill>
            </a:endParaRPr>
          </a:p>
          <a:p>
            <a:pPr lvl="1">
              <a:buSzPct val="100000"/>
            </a:pPr>
            <a:endParaRPr lang="en-US" dirty="0"/>
          </a:p>
        </p:txBody>
      </p:sp>
    </p:spTree>
    <p:extLst>
      <p:ext uri="{BB962C8B-B14F-4D97-AF65-F5344CB8AC3E}">
        <p14:creationId xmlns:p14="http://schemas.microsoft.com/office/powerpoint/2010/main" val="26047605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A8C93B-869A-486B-A0E3-1D898B1EF969}"/>
              </a:ext>
            </a:extLst>
          </p:cNvPr>
          <p:cNvSpPr>
            <a:spLocks noGrp="1"/>
          </p:cNvSpPr>
          <p:nvPr>
            <p:ph type="title"/>
          </p:nvPr>
        </p:nvSpPr>
        <p:spPr/>
        <p:txBody>
          <a:bodyPr>
            <a:noAutofit/>
          </a:bodyPr>
          <a:lstStyle/>
          <a:p>
            <a:r>
              <a:rPr lang="en-US" sz="2800" b="1" dirty="0"/>
              <a:t>T</a:t>
            </a:r>
            <a:r>
              <a:rPr lang="vi-VN" sz="2800" b="1" dirty="0"/>
              <a:t>riển khai Đề án 06 và đạt được nhiều </a:t>
            </a:r>
            <a:r>
              <a:rPr lang="en-US" sz="2800" b="1" dirty="0" err="1"/>
              <a:t>kết</a:t>
            </a:r>
            <a:r>
              <a:rPr lang="vi-VN" sz="2800" b="1" dirty="0"/>
              <a:t> quả</a:t>
            </a:r>
            <a:endParaRPr lang="en-US" sz="2800" dirty="0"/>
          </a:p>
        </p:txBody>
      </p:sp>
      <p:sp>
        <p:nvSpPr>
          <p:cNvPr id="3" name="Content Placeholder 2">
            <a:extLst>
              <a:ext uri="{FF2B5EF4-FFF2-40B4-BE49-F238E27FC236}">
                <a16:creationId xmlns:a16="http://schemas.microsoft.com/office/drawing/2014/main" xmlns="" id="{51C0B12F-68AF-4FBE-A380-AE4724EFB6B5}"/>
              </a:ext>
            </a:extLst>
          </p:cNvPr>
          <p:cNvSpPr>
            <a:spLocks noGrp="1"/>
          </p:cNvSpPr>
          <p:nvPr>
            <p:ph idx="1"/>
          </p:nvPr>
        </p:nvSpPr>
        <p:spPr>
          <a:xfrm>
            <a:off x="457200" y="1066800"/>
            <a:ext cx="8229600" cy="5257799"/>
          </a:xfrm>
        </p:spPr>
        <p:txBody>
          <a:bodyPr>
            <a:normAutofit fontScale="85000" lnSpcReduction="20000"/>
          </a:bodyPr>
          <a:lstStyle/>
          <a:p>
            <a:pPr marL="0" indent="0">
              <a:buNone/>
            </a:pPr>
            <a:r>
              <a:rPr lang="en-US" dirty="0" err="1">
                <a:solidFill>
                  <a:schemeClr val="tx1"/>
                </a:solidFill>
              </a:rPr>
              <a:t>Thực</a:t>
            </a:r>
            <a:r>
              <a:rPr lang="en-US" dirty="0">
                <a:solidFill>
                  <a:schemeClr val="tx1"/>
                </a:solidFill>
              </a:rPr>
              <a:t> </a:t>
            </a:r>
            <a:r>
              <a:rPr lang="en-US" dirty="0" err="1">
                <a:solidFill>
                  <a:schemeClr val="tx1"/>
                </a:solidFill>
              </a:rPr>
              <a:t>hiện</a:t>
            </a:r>
            <a:r>
              <a:rPr lang="en-US" dirty="0">
                <a:solidFill>
                  <a:schemeClr val="tx1"/>
                </a:solidFill>
              </a:rPr>
              <a:t> </a:t>
            </a:r>
            <a:r>
              <a:rPr lang="en-US" dirty="0" err="1">
                <a:solidFill>
                  <a:schemeClr val="tx1"/>
                </a:solidFill>
              </a:rPr>
              <a:t>các</a:t>
            </a:r>
            <a:r>
              <a:rPr lang="en-US" dirty="0">
                <a:solidFill>
                  <a:schemeClr val="tx1"/>
                </a:solidFill>
              </a:rPr>
              <a:t> </a:t>
            </a:r>
            <a:r>
              <a:rPr lang="en-US" dirty="0" err="1">
                <a:solidFill>
                  <a:schemeClr val="tx1"/>
                </a:solidFill>
              </a:rPr>
              <a:t>thủ</a:t>
            </a:r>
            <a:r>
              <a:rPr lang="en-US" dirty="0">
                <a:solidFill>
                  <a:schemeClr val="tx1"/>
                </a:solidFill>
              </a:rPr>
              <a:t> </a:t>
            </a:r>
            <a:r>
              <a:rPr lang="en-US" dirty="0" err="1">
                <a:solidFill>
                  <a:schemeClr val="tx1"/>
                </a:solidFill>
              </a:rPr>
              <a:t>tục</a:t>
            </a:r>
            <a:r>
              <a:rPr lang="en-US" dirty="0">
                <a:solidFill>
                  <a:schemeClr val="tx1"/>
                </a:solidFill>
              </a:rPr>
              <a:t> </a:t>
            </a:r>
            <a:r>
              <a:rPr lang="en-US" dirty="0" err="1">
                <a:solidFill>
                  <a:schemeClr val="tx1"/>
                </a:solidFill>
              </a:rPr>
              <a:t>hành</a:t>
            </a:r>
            <a:r>
              <a:rPr lang="en-US" dirty="0">
                <a:solidFill>
                  <a:schemeClr val="tx1"/>
                </a:solidFill>
              </a:rPr>
              <a:t> </a:t>
            </a:r>
            <a:r>
              <a:rPr lang="en-US" dirty="0" err="1">
                <a:solidFill>
                  <a:schemeClr val="tx1"/>
                </a:solidFill>
              </a:rPr>
              <a:t>chính</a:t>
            </a:r>
            <a:r>
              <a:rPr lang="en-US" dirty="0">
                <a:solidFill>
                  <a:schemeClr val="tx1"/>
                </a:solidFill>
              </a:rPr>
              <a:t> </a:t>
            </a:r>
            <a:r>
              <a:rPr lang="en-US" dirty="0" err="1">
                <a:solidFill>
                  <a:schemeClr val="tx1"/>
                </a:solidFill>
              </a:rPr>
              <a:t>thiết</a:t>
            </a:r>
            <a:r>
              <a:rPr lang="en-US" dirty="0">
                <a:solidFill>
                  <a:schemeClr val="tx1"/>
                </a:solidFill>
              </a:rPr>
              <a:t> </a:t>
            </a:r>
            <a:r>
              <a:rPr lang="en-US" dirty="0" err="1">
                <a:solidFill>
                  <a:schemeClr val="tx1"/>
                </a:solidFill>
              </a:rPr>
              <a:t>yếu</a:t>
            </a:r>
            <a:r>
              <a:rPr lang="en-US" dirty="0">
                <a:solidFill>
                  <a:schemeClr val="tx1"/>
                </a:solidFill>
              </a:rPr>
              <a:t> </a:t>
            </a:r>
            <a:r>
              <a:rPr lang="en-US" dirty="0" err="1">
                <a:solidFill>
                  <a:schemeClr val="tx1"/>
                </a:solidFill>
              </a:rPr>
              <a:t>bằng</a:t>
            </a:r>
            <a:r>
              <a:rPr lang="en-US" dirty="0">
                <a:solidFill>
                  <a:schemeClr val="tx1"/>
                </a:solidFill>
              </a:rPr>
              <a:t> </a:t>
            </a:r>
            <a:r>
              <a:rPr lang="en-US" dirty="0" err="1">
                <a:solidFill>
                  <a:schemeClr val="tx1"/>
                </a:solidFill>
              </a:rPr>
              <a:t>hình</a:t>
            </a:r>
            <a:r>
              <a:rPr lang="en-US" dirty="0">
                <a:solidFill>
                  <a:schemeClr val="tx1"/>
                </a:solidFill>
              </a:rPr>
              <a:t> </a:t>
            </a:r>
            <a:r>
              <a:rPr lang="en-US" dirty="0" err="1">
                <a:solidFill>
                  <a:schemeClr val="tx1"/>
                </a:solidFill>
              </a:rPr>
              <a:t>thức</a:t>
            </a:r>
            <a:r>
              <a:rPr lang="en-US" dirty="0">
                <a:solidFill>
                  <a:schemeClr val="tx1"/>
                </a:solidFill>
              </a:rPr>
              <a:t> </a:t>
            </a:r>
            <a:r>
              <a:rPr lang="en-US" dirty="0" err="1">
                <a:solidFill>
                  <a:schemeClr val="tx1"/>
                </a:solidFill>
              </a:rPr>
              <a:t>trực</a:t>
            </a:r>
            <a:r>
              <a:rPr lang="en-US" dirty="0">
                <a:solidFill>
                  <a:schemeClr val="tx1"/>
                </a:solidFill>
              </a:rPr>
              <a:t> </a:t>
            </a:r>
            <a:r>
              <a:rPr lang="en-US" dirty="0" err="1">
                <a:solidFill>
                  <a:schemeClr val="tx1"/>
                </a:solidFill>
              </a:rPr>
              <a:t>tuyến</a:t>
            </a:r>
            <a:r>
              <a:rPr lang="en-US" dirty="0">
                <a:solidFill>
                  <a:schemeClr val="tx1"/>
                </a:solidFill>
              </a:rPr>
              <a:t>:</a:t>
            </a:r>
          </a:p>
          <a:p>
            <a:pPr marL="514350" indent="-514350">
              <a:buSzPct val="100000"/>
              <a:buFont typeface="+mj-lt"/>
              <a:buAutoNum type="arabicPeriod"/>
            </a:pPr>
            <a:r>
              <a:rPr lang="en-US" dirty="0" err="1"/>
              <a:t>Thí</a:t>
            </a:r>
            <a:r>
              <a:rPr lang="en-US" dirty="0"/>
              <a:t> </a:t>
            </a:r>
            <a:r>
              <a:rPr lang="en-US" dirty="0" err="1"/>
              <a:t>sinh</a:t>
            </a:r>
            <a:r>
              <a:rPr lang="en-US" dirty="0"/>
              <a:t> </a:t>
            </a:r>
            <a:r>
              <a:rPr lang="en-US" dirty="0" err="1"/>
              <a:t>đăng</a:t>
            </a:r>
            <a:r>
              <a:rPr lang="en-US" dirty="0"/>
              <a:t> </a:t>
            </a:r>
            <a:r>
              <a:rPr lang="en-US" dirty="0" err="1"/>
              <a:t>ký</a:t>
            </a:r>
            <a:r>
              <a:rPr lang="en-US" dirty="0"/>
              <a:t> </a:t>
            </a:r>
            <a:r>
              <a:rPr lang="en-US" dirty="0" err="1"/>
              <a:t>dự</a:t>
            </a:r>
            <a:r>
              <a:rPr lang="en-US" dirty="0"/>
              <a:t> </a:t>
            </a:r>
            <a:r>
              <a:rPr lang="en-US" dirty="0" err="1"/>
              <a:t>thi</a:t>
            </a:r>
            <a:r>
              <a:rPr lang="en-US" dirty="0"/>
              <a:t> TN THPT </a:t>
            </a:r>
            <a:r>
              <a:rPr lang="en-US" dirty="0" err="1"/>
              <a:t>trực</a:t>
            </a:r>
            <a:r>
              <a:rPr lang="en-US" dirty="0"/>
              <a:t> </a:t>
            </a:r>
            <a:r>
              <a:rPr lang="en-US" dirty="0" err="1"/>
              <a:t>tuyến</a:t>
            </a:r>
            <a:r>
              <a:rPr lang="en-US" dirty="0"/>
              <a:t> </a:t>
            </a:r>
            <a:r>
              <a:rPr lang="en-US" dirty="0" err="1"/>
              <a:t>trên</a:t>
            </a:r>
            <a:r>
              <a:rPr lang="en-US" dirty="0"/>
              <a:t> </a:t>
            </a:r>
            <a:r>
              <a:rPr lang="en-US" dirty="0" err="1"/>
              <a:t>Cổng</a:t>
            </a:r>
            <a:r>
              <a:rPr lang="en-US" dirty="0"/>
              <a:t> DVC QG (</a:t>
            </a:r>
            <a:r>
              <a:rPr lang="en-US" dirty="0" err="1"/>
              <a:t>đạt</a:t>
            </a:r>
            <a:r>
              <a:rPr lang="en-US" dirty="0"/>
              <a:t> 93% </a:t>
            </a:r>
            <a:r>
              <a:rPr lang="en-US" dirty="0" err="1"/>
              <a:t>mỗi</a:t>
            </a:r>
            <a:r>
              <a:rPr lang="en-US" dirty="0"/>
              <a:t> </a:t>
            </a:r>
            <a:r>
              <a:rPr lang="en-US" dirty="0" err="1"/>
              <a:t>năm</a:t>
            </a:r>
            <a:r>
              <a:rPr lang="en-US" dirty="0"/>
              <a:t>)</a:t>
            </a:r>
          </a:p>
          <a:p>
            <a:pPr marL="514350" indent="-514350">
              <a:buSzPct val="100000"/>
              <a:buFont typeface="+mj-lt"/>
              <a:buAutoNum type="arabicPeriod"/>
            </a:pPr>
            <a:r>
              <a:rPr lang="en-US" dirty="0" err="1"/>
              <a:t>Thí</a:t>
            </a:r>
            <a:r>
              <a:rPr lang="en-US" dirty="0"/>
              <a:t> </a:t>
            </a:r>
            <a:r>
              <a:rPr lang="en-US" dirty="0" err="1"/>
              <a:t>sinh</a:t>
            </a:r>
            <a:r>
              <a:rPr lang="en-US" dirty="0"/>
              <a:t> </a:t>
            </a:r>
            <a:r>
              <a:rPr lang="en-US" dirty="0" err="1"/>
              <a:t>đăng</a:t>
            </a:r>
            <a:r>
              <a:rPr lang="en-US" dirty="0"/>
              <a:t> </a:t>
            </a:r>
            <a:r>
              <a:rPr lang="en-US" dirty="0" err="1"/>
              <a:t>ký</a:t>
            </a:r>
            <a:r>
              <a:rPr lang="en-US" dirty="0"/>
              <a:t> </a:t>
            </a:r>
            <a:r>
              <a:rPr lang="en-US" dirty="0" err="1"/>
              <a:t>nguyện</a:t>
            </a:r>
            <a:r>
              <a:rPr lang="en-US" dirty="0"/>
              <a:t> </a:t>
            </a:r>
            <a:r>
              <a:rPr lang="en-US" dirty="0" err="1"/>
              <a:t>vọng</a:t>
            </a:r>
            <a:r>
              <a:rPr lang="en-US" dirty="0"/>
              <a:t> </a:t>
            </a:r>
            <a:r>
              <a:rPr lang="en-US" dirty="0" err="1"/>
              <a:t>xét</a:t>
            </a:r>
            <a:r>
              <a:rPr lang="en-US" dirty="0"/>
              <a:t> </a:t>
            </a:r>
            <a:r>
              <a:rPr lang="en-US" dirty="0" err="1"/>
              <a:t>tuyển</a:t>
            </a:r>
            <a:r>
              <a:rPr lang="en-US" dirty="0"/>
              <a:t> </a:t>
            </a:r>
            <a:r>
              <a:rPr lang="en-US" dirty="0" err="1"/>
              <a:t>đại</a:t>
            </a:r>
            <a:r>
              <a:rPr lang="en-US" dirty="0"/>
              <a:t> </a:t>
            </a:r>
            <a:r>
              <a:rPr lang="en-US" dirty="0" err="1"/>
              <a:t>học</a:t>
            </a:r>
            <a:r>
              <a:rPr lang="en-US" dirty="0"/>
              <a:t> </a:t>
            </a:r>
            <a:r>
              <a:rPr lang="en-US" dirty="0" err="1"/>
              <a:t>trực</a:t>
            </a:r>
            <a:r>
              <a:rPr lang="en-US" dirty="0"/>
              <a:t> </a:t>
            </a:r>
            <a:r>
              <a:rPr lang="en-US" dirty="0" err="1"/>
              <a:t>tuyến</a:t>
            </a:r>
            <a:r>
              <a:rPr lang="en-US" dirty="0"/>
              <a:t> (h</a:t>
            </a:r>
            <a:r>
              <a:rPr lang="vi-VN" dirty="0"/>
              <a:t>ơ</a:t>
            </a:r>
            <a:r>
              <a:rPr lang="en-US" dirty="0"/>
              <a:t>n 600.000 </a:t>
            </a:r>
            <a:r>
              <a:rPr lang="en-US" dirty="0" err="1"/>
              <a:t>thí</a:t>
            </a:r>
            <a:r>
              <a:rPr lang="en-US" dirty="0"/>
              <a:t> </a:t>
            </a:r>
            <a:r>
              <a:rPr lang="en-US" dirty="0" err="1"/>
              <a:t>sinh</a:t>
            </a:r>
            <a:r>
              <a:rPr lang="en-US" dirty="0"/>
              <a:t> </a:t>
            </a:r>
            <a:r>
              <a:rPr lang="en-US" dirty="0" err="1"/>
              <a:t>với</a:t>
            </a:r>
            <a:r>
              <a:rPr lang="en-US" dirty="0"/>
              <a:t> </a:t>
            </a:r>
            <a:r>
              <a:rPr lang="en-US" dirty="0" err="1"/>
              <a:t>hơn</a:t>
            </a:r>
            <a:r>
              <a:rPr lang="en-US" dirty="0"/>
              <a:t> 3 </a:t>
            </a:r>
            <a:r>
              <a:rPr lang="en-US" dirty="0" err="1"/>
              <a:t>triệu</a:t>
            </a:r>
            <a:r>
              <a:rPr lang="en-US" dirty="0"/>
              <a:t> </a:t>
            </a:r>
            <a:r>
              <a:rPr lang="en-US" dirty="0" err="1"/>
              <a:t>nguyện</a:t>
            </a:r>
            <a:r>
              <a:rPr lang="en-US" dirty="0"/>
              <a:t> </a:t>
            </a:r>
            <a:r>
              <a:rPr lang="en-US" dirty="0" err="1"/>
              <a:t>vọng</a:t>
            </a:r>
            <a:r>
              <a:rPr lang="en-US" dirty="0"/>
              <a:t> </a:t>
            </a:r>
            <a:r>
              <a:rPr lang="en-US" dirty="0" err="1"/>
              <a:t>được</a:t>
            </a:r>
            <a:r>
              <a:rPr lang="en-US" dirty="0"/>
              <a:t> </a:t>
            </a:r>
            <a:r>
              <a:rPr lang="en-US" dirty="0" err="1"/>
              <a:t>đăng</a:t>
            </a:r>
            <a:r>
              <a:rPr lang="en-US" dirty="0"/>
              <a:t> </a:t>
            </a:r>
            <a:r>
              <a:rPr lang="en-US" dirty="0" err="1"/>
              <a:t>ký</a:t>
            </a:r>
            <a:r>
              <a:rPr lang="en-US" dirty="0"/>
              <a:t> </a:t>
            </a:r>
            <a:r>
              <a:rPr lang="en-US" dirty="0" err="1"/>
              <a:t>trực</a:t>
            </a:r>
            <a:r>
              <a:rPr lang="en-US" dirty="0"/>
              <a:t> </a:t>
            </a:r>
            <a:r>
              <a:rPr lang="en-US" dirty="0" err="1"/>
              <a:t>tuyến</a:t>
            </a:r>
            <a:r>
              <a:rPr lang="en-US" dirty="0"/>
              <a:t> </a:t>
            </a:r>
            <a:r>
              <a:rPr lang="en-US" dirty="0" err="1"/>
              <a:t>mỗi</a:t>
            </a:r>
            <a:r>
              <a:rPr lang="en-US" dirty="0"/>
              <a:t> </a:t>
            </a:r>
            <a:r>
              <a:rPr lang="en-US" dirty="0" err="1"/>
              <a:t>năm</a:t>
            </a:r>
            <a:r>
              <a:rPr lang="en-US" dirty="0"/>
              <a:t>)</a:t>
            </a:r>
          </a:p>
          <a:p>
            <a:pPr marL="514350" indent="-514350">
              <a:buSzPct val="100000"/>
              <a:buFont typeface="+mj-lt"/>
              <a:buAutoNum type="arabicPeriod"/>
            </a:pPr>
            <a:r>
              <a:rPr lang="en-US" dirty="0" err="1"/>
              <a:t>Thí</a:t>
            </a:r>
            <a:r>
              <a:rPr lang="en-US" dirty="0"/>
              <a:t> </a:t>
            </a:r>
            <a:r>
              <a:rPr lang="en-US" dirty="0" err="1"/>
              <a:t>sinh</a:t>
            </a:r>
            <a:r>
              <a:rPr lang="en-US" dirty="0"/>
              <a:t> </a:t>
            </a:r>
            <a:r>
              <a:rPr lang="en-US" dirty="0" err="1"/>
              <a:t>thanh</a:t>
            </a:r>
            <a:r>
              <a:rPr lang="en-US" dirty="0"/>
              <a:t> </a:t>
            </a:r>
            <a:r>
              <a:rPr lang="en-US" dirty="0" err="1"/>
              <a:t>toán</a:t>
            </a:r>
            <a:r>
              <a:rPr lang="en-US" dirty="0"/>
              <a:t> </a:t>
            </a:r>
            <a:r>
              <a:rPr lang="en-US" dirty="0" err="1"/>
              <a:t>lệ</a:t>
            </a:r>
            <a:r>
              <a:rPr lang="en-US" dirty="0"/>
              <a:t> </a:t>
            </a:r>
            <a:r>
              <a:rPr lang="en-US" dirty="0" err="1"/>
              <a:t>phí</a:t>
            </a:r>
            <a:r>
              <a:rPr lang="en-US" dirty="0"/>
              <a:t> </a:t>
            </a:r>
            <a:r>
              <a:rPr lang="en-US" dirty="0" err="1"/>
              <a:t>xét</a:t>
            </a:r>
            <a:r>
              <a:rPr lang="en-US" dirty="0"/>
              <a:t> </a:t>
            </a:r>
            <a:r>
              <a:rPr lang="en-US" dirty="0" err="1"/>
              <a:t>tuyển</a:t>
            </a:r>
            <a:r>
              <a:rPr lang="en-US" dirty="0"/>
              <a:t> ĐH </a:t>
            </a:r>
            <a:r>
              <a:rPr lang="en-US" dirty="0" err="1"/>
              <a:t>trực</a:t>
            </a:r>
            <a:r>
              <a:rPr lang="en-US" dirty="0"/>
              <a:t> </a:t>
            </a:r>
            <a:r>
              <a:rPr lang="en-US" dirty="0" err="1"/>
              <a:t>tuyến</a:t>
            </a:r>
            <a:r>
              <a:rPr lang="en-US" dirty="0"/>
              <a:t> </a:t>
            </a:r>
            <a:r>
              <a:rPr lang="en-US" dirty="0" err="1"/>
              <a:t>trên</a:t>
            </a:r>
            <a:r>
              <a:rPr lang="en-US" dirty="0"/>
              <a:t> </a:t>
            </a:r>
            <a:r>
              <a:rPr lang="en-US" dirty="0" err="1"/>
              <a:t>Cổng</a:t>
            </a:r>
            <a:r>
              <a:rPr lang="en-US" dirty="0"/>
              <a:t> </a:t>
            </a:r>
            <a:r>
              <a:rPr lang="en-US" dirty="0" err="1"/>
              <a:t>dịch</a:t>
            </a:r>
            <a:r>
              <a:rPr lang="en-US" dirty="0"/>
              <a:t> </a:t>
            </a:r>
            <a:r>
              <a:rPr lang="en-US" dirty="0" err="1"/>
              <a:t>vụ</a:t>
            </a:r>
            <a:r>
              <a:rPr lang="en-US" dirty="0"/>
              <a:t> </a:t>
            </a:r>
            <a:r>
              <a:rPr lang="en-US" dirty="0" err="1"/>
              <a:t>công</a:t>
            </a:r>
            <a:r>
              <a:rPr lang="en-US" dirty="0"/>
              <a:t> QG (</a:t>
            </a:r>
            <a:r>
              <a:rPr lang="en-US" dirty="0" err="1"/>
              <a:t>đạt</a:t>
            </a:r>
            <a:r>
              <a:rPr lang="en-US" dirty="0"/>
              <a:t> </a:t>
            </a:r>
            <a:r>
              <a:rPr lang="en-US" dirty="0" err="1"/>
              <a:t>tỷ</a:t>
            </a:r>
            <a:r>
              <a:rPr lang="en-US" dirty="0"/>
              <a:t> </a:t>
            </a:r>
            <a:r>
              <a:rPr lang="en-US" dirty="0" err="1"/>
              <a:t>lệ</a:t>
            </a:r>
            <a:r>
              <a:rPr lang="en-US" dirty="0"/>
              <a:t> 97%)</a:t>
            </a:r>
          </a:p>
          <a:p>
            <a:pPr marL="514350" indent="-514350">
              <a:buSzPct val="100000"/>
              <a:buFont typeface="+mj-lt"/>
              <a:buAutoNum type="arabicPeriod"/>
            </a:pPr>
            <a:r>
              <a:rPr lang="en-US" dirty="0" err="1"/>
              <a:t>Thí</a:t>
            </a:r>
            <a:r>
              <a:rPr lang="en-US" dirty="0"/>
              <a:t> </a:t>
            </a:r>
            <a:r>
              <a:rPr lang="en-US" dirty="0" err="1"/>
              <a:t>sinh</a:t>
            </a:r>
            <a:r>
              <a:rPr lang="en-US" dirty="0"/>
              <a:t> </a:t>
            </a:r>
            <a:r>
              <a:rPr lang="en-US" dirty="0" err="1"/>
              <a:t>xác</a:t>
            </a:r>
            <a:r>
              <a:rPr lang="en-US" dirty="0"/>
              <a:t> </a:t>
            </a:r>
            <a:r>
              <a:rPr lang="en-US" dirty="0" err="1"/>
              <a:t>nhận</a:t>
            </a:r>
            <a:r>
              <a:rPr lang="en-US" dirty="0"/>
              <a:t> </a:t>
            </a:r>
            <a:r>
              <a:rPr lang="en-US" dirty="0" err="1"/>
              <a:t>nhập</a:t>
            </a:r>
            <a:r>
              <a:rPr lang="en-US" dirty="0"/>
              <a:t> </a:t>
            </a:r>
            <a:r>
              <a:rPr lang="en-US" dirty="0" err="1"/>
              <a:t>học</a:t>
            </a:r>
            <a:r>
              <a:rPr lang="en-US" dirty="0"/>
              <a:t> </a:t>
            </a:r>
            <a:r>
              <a:rPr lang="en-US" dirty="0" err="1"/>
              <a:t>đại</a:t>
            </a:r>
            <a:r>
              <a:rPr lang="en-US" dirty="0"/>
              <a:t> </a:t>
            </a:r>
            <a:r>
              <a:rPr lang="en-US" dirty="0" err="1"/>
              <a:t>học</a:t>
            </a:r>
            <a:r>
              <a:rPr lang="en-US" dirty="0"/>
              <a:t> </a:t>
            </a:r>
            <a:r>
              <a:rPr lang="en-US" dirty="0" err="1"/>
              <a:t>trực</a:t>
            </a:r>
            <a:r>
              <a:rPr lang="en-US" dirty="0"/>
              <a:t> </a:t>
            </a:r>
            <a:r>
              <a:rPr lang="en-US" dirty="0" err="1"/>
              <a:t>tuyến</a:t>
            </a:r>
            <a:r>
              <a:rPr lang="en-US" dirty="0"/>
              <a:t> </a:t>
            </a:r>
            <a:r>
              <a:rPr lang="en-US" dirty="0" err="1"/>
              <a:t>trên</a:t>
            </a:r>
            <a:r>
              <a:rPr lang="en-US" dirty="0"/>
              <a:t> </a:t>
            </a:r>
            <a:r>
              <a:rPr lang="en-US" dirty="0" err="1"/>
              <a:t>Cổng</a:t>
            </a:r>
            <a:r>
              <a:rPr lang="en-US" dirty="0"/>
              <a:t> </a:t>
            </a:r>
            <a:r>
              <a:rPr lang="en-US" dirty="0" err="1"/>
              <a:t>tuyển</a:t>
            </a:r>
            <a:r>
              <a:rPr lang="en-US" dirty="0"/>
              <a:t> </a:t>
            </a:r>
            <a:r>
              <a:rPr lang="en-US" dirty="0" err="1"/>
              <a:t>sinh</a:t>
            </a:r>
            <a:r>
              <a:rPr lang="en-US" dirty="0"/>
              <a:t> (</a:t>
            </a:r>
            <a:r>
              <a:rPr lang="en-US" dirty="0" err="1"/>
              <a:t>đạt</a:t>
            </a:r>
            <a:r>
              <a:rPr lang="en-US" dirty="0"/>
              <a:t> 81%)</a:t>
            </a:r>
          </a:p>
          <a:p>
            <a:pPr marL="0" indent="0">
              <a:buNone/>
            </a:pPr>
            <a:endParaRPr lang="en-US" dirty="0">
              <a:solidFill>
                <a:srgbClr val="0000FF"/>
              </a:solidFill>
              <a:sym typeface="Wingdings" panose="05000000000000000000" pitchFamily="2" charset="2"/>
            </a:endParaRPr>
          </a:p>
          <a:p>
            <a:pPr marL="0" indent="0">
              <a:buNone/>
            </a:pPr>
            <a:r>
              <a:rPr lang="en-US" dirty="0">
                <a:solidFill>
                  <a:srgbClr val="0000FF"/>
                </a:solidFill>
                <a:sym typeface="Wingdings" panose="05000000000000000000" pitchFamily="2" charset="2"/>
              </a:rPr>
              <a:t> </a:t>
            </a:r>
            <a:r>
              <a:rPr lang="en-US" dirty="0" err="1">
                <a:solidFill>
                  <a:srgbClr val="0000FF"/>
                </a:solidFill>
                <a:sym typeface="Wingdings" panose="05000000000000000000" pitchFamily="2" charset="2"/>
              </a:rPr>
              <a:t>Bộ</a:t>
            </a:r>
            <a:r>
              <a:rPr lang="en-US" dirty="0">
                <a:solidFill>
                  <a:srgbClr val="0000FF"/>
                </a:solidFill>
                <a:sym typeface="Wingdings" panose="05000000000000000000" pitchFamily="2" charset="2"/>
              </a:rPr>
              <a:t> GDĐT </a:t>
            </a:r>
            <a:r>
              <a:rPr lang="en-US" dirty="0" err="1">
                <a:solidFill>
                  <a:srgbClr val="0000FF"/>
                </a:solidFill>
                <a:sym typeface="Wingdings" panose="05000000000000000000" pitchFamily="2" charset="2"/>
              </a:rPr>
              <a:t>nhận</a:t>
            </a:r>
            <a:r>
              <a:rPr lang="en-US" dirty="0">
                <a:solidFill>
                  <a:srgbClr val="0000FF"/>
                </a:solidFill>
                <a:sym typeface="Wingdings" panose="05000000000000000000" pitchFamily="2" charset="2"/>
              </a:rPr>
              <a:t> </a:t>
            </a:r>
            <a:r>
              <a:rPr lang="en-US" dirty="0" err="1">
                <a:solidFill>
                  <a:srgbClr val="0000FF"/>
                </a:solidFill>
                <a:sym typeface="Wingdings" panose="05000000000000000000" pitchFamily="2" charset="2"/>
              </a:rPr>
              <a:t>giải</a:t>
            </a:r>
            <a:r>
              <a:rPr lang="en-US" dirty="0">
                <a:solidFill>
                  <a:srgbClr val="0000FF"/>
                </a:solidFill>
                <a:sym typeface="Wingdings" panose="05000000000000000000" pitchFamily="2" charset="2"/>
              </a:rPr>
              <a:t> </a:t>
            </a:r>
            <a:r>
              <a:rPr lang="en-US" dirty="0" err="1">
                <a:solidFill>
                  <a:srgbClr val="0000FF"/>
                </a:solidFill>
                <a:sym typeface="Wingdings" panose="05000000000000000000" pitchFamily="2" charset="2"/>
              </a:rPr>
              <a:t>th</a:t>
            </a:r>
            <a:r>
              <a:rPr lang="vi-VN" dirty="0">
                <a:solidFill>
                  <a:srgbClr val="0000FF"/>
                </a:solidFill>
                <a:sym typeface="Wingdings" panose="05000000000000000000" pitchFamily="2" charset="2"/>
              </a:rPr>
              <a:t>ư</a:t>
            </a:r>
            <a:r>
              <a:rPr lang="en-US" dirty="0" err="1">
                <a:solidFill>
                  <a:srgbClr val="0000FF"/>
                </a:solidFill>
                <a:sym typeface="Wingdings" panose="05000000000000000000" pitchFamily="2" charset="2"/>
              </a:rPr>
              <a:t>ởng</a:t>
            </a:r>
            <a:r>
              <a:rPr lang="en-US" dirty="0">
                <a:solidFill>
                  <a:srgbClr val="0000FF"/>
                </a:solidFill>
                <a:sym typeface="Wingdings" panose="05000000000000000000" pitchFamily="2" charset="2"/>
              </a:rPr>
              <a:t> “</a:t>
            </a:r>
            <a:r>
              <a:rPr lang="en-US" dirty="0" err="1">
                <a:solidFill>
                  <a:srgbClr val="0000FF"/>
                </a:solidFill>
                <a:sym typeface="Wingdings" panose="05000000000000000000" pitchFamily="2" charset="2"/>
              </a:rPr>
              <a:t>Cơ</a:t>
            </a:r>
            <a:r>
              <a:rPr lang="en-US" dirty="0">
                <a:solidFill>
                  <a:srgbClr val="0000FF"/>
                </a:solidFill>
                <a:sym typeface="Wingdings" panose="05000000000000000000" pitchFamily="2" charset="2"/>
              </a:rPr>
              <a:t> </a:t>
            </a:r>
            <a:r>
              <a:rPr lang="en-US" dirty="0" err="1">
                <a:solidFill>
                  <a:srgbClr val="0000FF"/>
                </a:solidFill>
                <a:sym typeface="Wingdings" panose="05000000000000000000" pitchFamily="2" charset="2"/>
              </a:rPr>
              <a:t>quan</a:t>
            </a:r>
            <a:r>
              <a:rPr lang="en-US" dirty="0">
                <a:solidFill>
                  <a:srgbClr val="0000FF"/>
                </a:solidFill>
                <a:sym typeface="Wingdings" panose="05000000000000000000" pitchFamily="2" charset="2"/>
              </a:rPr>
              <a:t> </a:t>
            </a:r>
            <a:r>
              <a:rPr lang="en-US" dirty="0" err="1">
                <a:solidFill>
                  <a:srgbClr val="0000FF"/>
                </a:solidFill>
                <a:sym typeface="Wingdings" panose="05000000000000000000" pitchFamily="2" charset="2"/>
              </a:rPr>
              <a:t>nhà</a:t>
            </a:r>
            <a:r>
              <a:rPr lang="en-US" dirty="0">
                <a:solidFill>
                  <a:srgbClr val="0000FF"/>
                </a:solidFill>
                <a:sym typeface="Wingdings" panose="05000000000000000000" pitchFamily="2" charset="2"/>
              </a:rPr>
              <a:t> n</a:t>
            </a:r>
            <a:r>
              <a:rPr lang="vi-VN" dirty="0">
                <a:solidFill>
                  <a:srgbClr val="0000FF"/>
                </a:solidFill>
                <a:sym typeface="Wingdings" panose="05000000000000000000" pitchFamily="2" charset="2"/>
              </a:rPr>
              <a:t>ư</a:t>
            </a:r>
            <a:r>
              <a:rPr lang="en-US" dirty="0" err="1">
                <a:solidFill>
                  <a:srgbClr val="0000FF"/>
                </a:solidFill>
                <a:sym typeface="Wingdings" panose="05000000000000000000" pitchFamily="2" charset="2"/>
              </a:rPr>
              <a:t>ớc</a:t>
            </a:r>
            <a:r>
              <a:rPr lang="en-US" dirty="0">
                <a:solidFill>
                  <a:srgbClr val="0000FF"/>
                </a:solidFill>
                <a:sym typeface="Wingdings" panose="05000000000000000000" pitchFamily="2" charset="2"/>
              </a:rPr>
              <a:t> </a:t>
            </a:r>
            <a:r>
              <a:rPr lang="en-US" dirty="0" err="1">
                <a:solidFill>
                  <a:srgbClr val="0000FF"/>
                </a:solidFill>
                <a:sym typeface="Wingdings" panose="05000000000000000000" pitchFamily="2" charset="2"/>
              </a:rPr>
              <a:t>chuyển</a:t>
            </a:r>
            <a:r>
              <a:rPr lang="en-US" dirty="0">
                <a:solidFill>
                  <a:srgbClr val="0000FF"/>
                </a:solidFill>
                <a:sym typeface="Wingdings" panose="05000000000000000000" pitchFamily="2" charset="2"/>
              </a:rPr>
              <a:t> </a:t>
            </a:r>
            <a:r>
              <a:rPr lang="en-US" dirty="0" err="1">
                <a:solidFill>
                  <a:srgbClr val="0000FF"/>
                </a:solidFill>
                <a:sym typeface="Wingdings" panose="05000000000000000000" pitchFamily="2" charset="2"/>
              </a:rPr>
              <a:t>đổi</a:t>
            </a:r>
            <a:r>
              <a:rPr lang="en-US" dirty="0">
                <a:solidFill>
                  <a:srgbClr val="0000FF"/>
                </a:solidFill>
                <a:sym typeface="Wingdings" panose="05000000000000000000" pitchFamily="2" charset="2"/>
              </a:rPr>
              <a:t> </a:t>
            </a:r>
            <a:r>
              <a:rPr lang="en-US" dirty="0" err="1">
                <a:solidFill>
                  <a:srgbClr val="0000FF"/>
                </a:solidFill>
                <a:sym typeface="Wingdings" panose="05000000000000000000" pitchFamily="2" charset="2"/>
              </a:rPr>
              <a:t>số</a:t>
            </a:r>
            <a:r>
              <a:rPr lang="en-US" dirty="0">
                <a:solidFill>
                  <a:srgbClr val="0000FF"/>
                </a:solidFill>
                <a:sym typeface="Wingdings" panose="05000000000000000000" pitchFamily="2" charset="2"/>
              </a:rPr>
              <a:t> </a:t>
            </a:r>
            <a:r>
              <a:rPr lang="en-US" dirty="0" err="1">
                <a:solidFill>
                  <a:srgbClr val="0000FF"/>
                </a:solidFill>
                <a:sym typeface="Wingdings" panose="05000000000000000000" pitchFamily="2" charset="2"/>
              </a:rPr>
              <a:t>xuất</a:t>
            </a:r>
            <a:r>
              <a:rPr lang="en-US" dirty="0">
                <a:solidFill>
                  <a:srgbClr val="0000FF"/>
                </a:solidFill>
                <a:sym typeface="Wingdings" panose="05000000000000000000" pitchFamily="2" charset="2"/>
              </a:rPr>
              <a:t> </a:t>
            </a:r>
            <a:r>
              <a:rPr lang="en-US" dirty="0" err="1">
                <a:solidFill>
                  <a:srgbClr val="0000FF"/>
                </a:solidFill>
                <a:sym typeface="Wingdings" panose="05000000000000000000" pitchFamily="2" charset="2"/>
              </a:rPr>
              <a:t>sắc</a:t>
            </a:r>
            <a:r>
              <a:rPr lang="en-US" dirty="0">
                <a:solidFill>
                  <a:srgbClr val="0000FF"/>
                </a:solidFill>
                <a:sym typeface="Wingdings" panose="05000000000000000000" pitchFamily="2" charset="2"/>
              </a:rPr>
              <a:t>” – </a:t>
            </a:r>
            <a:r>
              <a:rPr lang="en-US" i="1" dirty="0">
                <a:solidFill>
                  <a:srgbClr val="0000FF"/>
                </a:solidFill>
                <a:sym typeface="Wingdings" panose="05000000000000000000" pitchFamily="2" charset="2"/>
              </a:rPr>
              <a:t>Vietnam Digital Award </a:t>
            </a:r>
            <a:r>
              <a:rPr lang="en-US" dirty="0">
                <a:solidFill>
                  <a:srgbClr val="0000FF"/>
                </a:solidFill>
                <a:sym typeface="Wingdings" panose="05000000000000000000" pitchFamily="2" charset="2"/>
              </a:rPr>
              <a:t> </a:t>
            </a:r>
            <a:r>
              <a:rPr lang="en-US" dirty="0" err="1">
                <a:solidFill>
                  <a:srgbClr val="0000FF"/>
                </a:solidFill>
                <a:sym typeface="Wingdings" panose="05000000000000000000" pitchFamily="2" charset="2"/>
              </a:rPr>
              <a:t>năm</a:t>
            </a:r>
            <a:r>
              <a:rPr lang="en-US" dirty="0">
                <a:solidFill>
                  <a:srgbClr val="0000FF"/>
                </a:solidFill>
                <a:sym typeface="Wingdings" panose="05000000000000000000" pitchFamily="2" charset="2"/>
              </a:rPr>
              <a:t> 2022 </a:t>
            </a:r>
            <a:endParaRPr lang="en-US" dirty="0">
              <a:solidFill>
                <a:srgbClr val="0000FF"/>
              </a:solidFill>
            </a:endParaRPr>
          </a:p>
          <a:p>
            <a:pPr marL="514350" indent="-514350">
              <a:buFont typeface="+mj-lt"/>
              <a:buAutoNum type="arabicPeriod"/>
            </a:pPr>
            <a:endParaRPr lang="en-US" dirty="0"/>
          </a:p>
        </p:txBody>
      </p:sp>
    </p:spTree>
    <p:extLst>
      <p:ext uri="{BB962C8B-B14F-4D97-AF65-F5344CB8AC3E}">
        <p14:creationId xmlns:p14="http://schemas.microsoft.com/office/powerpoint/2010/main" val="22878027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7A78A3C-7E09-4DE6-81C3-F8DBB4ED3B1F}"/>
              </a:ext>
            </a:extLst>
          </p:cNvPr>
          <p:cNvSpPr>
            <a:spLocks noGrp="1"/>
          </p:cNvSpPr>
          <p:nvPr>
            <p:ph type="title"/>
          </p:nvPr>
        </p:nvSpPr>
        <p:spPr/>
        <p:txBody>
          <a:bodyPr/>
          <a:lstStyle/>
          <a:p>
            <a:endParaRPr lang="en-US" dirty="0"/>
          </a:p>
        </p:txBody>
      </p:sp>
      <p:sp>
        <p:nvSpPr>
          <p:cNvPr id="4" name="Rectangle 3">
            <a:extLst>
              <a:ext uri="{FF2B5EF4-FFF2-40B4-BE49-F238E27FC236}">
                <a16:creationId xmlns:a16="http://schemas.microsoft.com/office/drawing/2014/main" xmlns="" id="{EBAB3EF9-BED1-4BDF-BFBD-E170036F9922}"/>
              </a:ext>
            </a:extLst>
          </p:cNvPr>
          <p:cNvSpPr/>
          <p:nvPr/>
        </p:nvSpPr>
        <p:spPr>
          <a:xfrm>
            <a:off x="1272747" y="2886289"/>
            <a:ext cx="7033054" cy="140150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400" dirty="0" smtClean="0"/>
              <a:t>3. </a:t>
            </a:r>
            <a:r>
              <a:rPr lang="en-US" sz="2400" dirty="0" err="1" smtClean="0"/>
              <a:t>Triển</a:t>
            </a:r>
            <a:r>
              <a:rPr lang="en-US" sz="2400" dirty="0" smtClean="0"/>
              <a:t> </a:t>
            </a:r>
            <a:r>
              <a:rPr lang="en-US" sz="2400" dirty="0" err="1" smtClean="0"/>
              <a:t>khai</a:t>
            </a:r>
            <a:r>
              <a:rPr lang="en-US" sz="2400" dirty="0" smtClean="0"/>
              <a:t> </a:t>
            </a:r>
            <a:r>
              <a:rPr lang="en-US" sz="2400" dirty="0" err="1" smtClean="0"/>
              <a:t>chuyển</a:t>
            </a:r>
            <a:r>
              <a:rPr lang="en-US" sz="2400" dirty="0" smtClean="0"/>
              <a:t> </a:t>
            </a:r>
            <a:r>
              <a:rPr lang="en-US" sz="2400" dirty="0" err="1" smtClean="0"/>
              <a:t>đổi</a:t>
            </a:r>
            <a:r>
              <a:rPr lang="en-US" sz="2400" dirty="0" smtClean="0"/>
              <a:t> </a:t>
            </a:r>
            <a:r>
              <a:rPr lang="en-US" sz="2400" dirty="0" err="1" smtClean="0"/>
              <a:t>số</a:t>
            </a:r>
            <a:r>
              <a:rPr lang="en-US" sz="2400" dirty="0" smtClean="0"/>
              <a:t> </a:t>
            </a:r>
            <a:r>
              <a:rPr lang="en-US" sz="2400" dirty="0" err="1" smtClean="0"/>
              <a:t>năm</a:t>
            </a:r>
            <a:r>
              <a:rPr lang="en-US" sz="2400" dirty="0" smtClean="0"/>
              <a:t> </a:t>
            </a:r>
            <a:r>
              <a:rPr lang="en-US" sz="2400" dirty="0" err="1" smtClean="0"/>
              <a:t>học</a:t>
            </a:r>
            <a:r>
              <a:rPr lang="en-US" sz="2400" dirty="0" smtClean="0"/>
              <a:t> 2023-2024</a:t>
            </a:r>
            <a:endParaRPr lang="en-US" sz="2400" dirty="0"/>
          </a:p>
        </p:txBody>
      </p:sp>
    </p:spTree>
    <p:extLst>
      <p:ext uri="{BB962C8B-B14F-4D97-AF65-F5344CB8AC3E}">
        <p14:creationId xmlns:p14="http://schemas.microsoft.com/office/powerpoint/2010/main" val="25938677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6D49D4-E028-4298-B00C-5325517BC7DD}"/>
              </a:ext>
            </a:extLst>
          </p:cNvPr>
          <p:cNvSpPr>
            <a:spLocks noGrp="1"/>
          </p:cNvSpPr>
          <p:nvPr>
            <p:ph type="title"/>
          </p:nvPr>
        </p:nvSpPr>
        <p:spPr>
          <a:xfrm>
            <a:off x="304800" y="41602"/>
            <a:ext cx="8458200" cy="825500"/>
          </a:xfrm>
        </p:spPr>
        <p:txBody>
          <a:bodyPr>
            <a:noAutofit/>
          </a:bodyPr>
          <a:lstStyle/>
          <a:p>
            <a:r>
              <a:rPr lang="en-US" sz="2000" b="1" dirty="0" smtClean="0"/>
              <a:t>3. </a:t>
            </a:r>
            <a:r>
              <a:rPr lang="en-US" sz="2000" b="1" dirty="0" err="1"/>
              <a:t>Yêu</a:t>
            </a:r>
            <a:r>
              <a:rPr lang="en-US" sz="2000" b="1" dirty="0"/>
              <a:t> </a:t>
            </a:r>
            <a:r>
              <a:rPr lang="en-US" sz="2000" b="1" dirty="0" err="1"/>
              <a:t>cầu</a:t>
            </a:r>
            <a:r>
              <a:rPr lang="en-US" sz="2000" b="1" dirty="0"/>
              <a:t> </a:t>
            </a:r>
            <a:r>
              <a:rPr lang="en-US" sz="2000" b="1" dirty="0" err="1"/>
              <a:t>triển</a:t>
            </a:r>
            <a:r>
              <a:rPr lang="en-US" sz="2000" b="1" dirty="0"/>
              <a:t> </a:t>
            </a:r>
            <a:r>
              <a:rPr lang="en-US" sz="2000" b="1" dirty="0" err="1"/>
              <a:t>khai</a:t>
            </a:r>
            <a:r>
              <a:rPr lang="en-US" sz="2000" b="1" dirty="0"/>
              <a:t> </a:t>
            </a:r>
            <a:r>
              <a:rPr lang="en-US" sz="2000" b="1" dirty="0" err="1"/>
              <a:t>ứng</a:t>
            </a:r>
            <a:r>
              <a:rPr lang="en-US" sz="2000" b="1" dirty="0"/>
              <a:t> </a:t>
            </a:r>
            <a:r>
              <a:rPr lang="en-US" sz="2000" b="1" dirty="0" err="1"/>
              <a:t>dụng</a:t>
            </a:r>
            <a:r>
              <a:rPr lang="en-US" sz="2000" b="1" dirty="0"/>
              <a:t> CNTT </a:t>
            </a:r>
            <a:r>
              <a:rPr lang="en-US" sz="2000" b="1" dirty="0" err="1"/>
              <a:t>và</a:t>
            </a:r>
            <a:r>
              <a:rPr lang="en-US" sz="2000" b="1" dirty="0"/>
              <a:t> </a:t>
            </a:r>
            <a:r>
              <a:rPr lang="en-US" sz="2000" b="1" dirty="0" err="1"/>
              <a:t>chuyển</a:t>
            </a:r>
            <a:r>
              <a:rPr lang="en-US" sz="2000" b="1" dirty="0"/>
              <a:t> </a:t>
            </a:r>
            <a:r>
              <a:rPr lang="en-US" sz="2000" b="1" dirty="0" err="1"/>
              <a:t>đổi</a:t>
            </a:r>
            <a:r>
              <a:rPr lang="en-US" sz="2000" b="1" dirty="0"/>
              <a:t> </a:t>
            </a:r>
            <a:r>
              <a:rPr lang="en-US" sz="2000" b="1" dirty="0" err="1"/>
              <a:t>số</a:t>
            </a:r>
            <a:r>
              <a:rPr lang="en-US" sz="2000" b="1" dirty="0"/>
              <a:t> </a:t>
            </a:r>
            <a:r>
              <a:rPr lang="en-US" sz="2000" b="1" dirty="0" err="1"/>
              <a:t>giáo</a:t>
            </a:r>
            <a:r>
              <a:rPr lang="en-US" sz="2000" b="1" dirty="0"/>
              <a:t> </a:t>
            </a:r>
            <a:r>
              <a:rPr lang="en-US" sz="2000" b="1" dirty="0" err="1"/>
              <a:t>dục</a:t>
            </a:r>
            <a:r>
              <a:rPr lang="en-US" sz="2000" b="1" dirty="0"/>
              <a:t> </a:t>
            </a:r>
            <a:r>
              <a:rPr lang="en-US" sz="2000" b="1" dirty="0" err="1"/>
              <a:t>năm</a:t>
            </a:r>
            <a:r>
              <a:rPr lang="en-US" sz="2000" b="1" dirty="0"/>
              <a:t> </a:t>
            </a:r>
            <a:r>
              <a:rPr lang="en-US" sz="2000" b="1" dirty="0" err="1"/>
              <a:t>học</a:t>
            </a:r>
            <a:r>
              <a:rPr lang="en-US" sz="2000" b="1" dirty="0"/>
              <a:t> 2023-2024 (</a:t>
            </a:r>
            <a:r>
              <a:rPr lang="en-US" sz="2000" b="1" dirty="0" err="1"/>
              <a:t>Công</a:t>
            </a:r>
            <a:r>
              <a:rPr lang="en-US" sz="2000" b="1" dirty="0"/>
              <a:t> </a:t>
            </a:r>
            <a:r>
              <a:rPr lang="en-US" sz="2000" b="1" dirty="0" err="1"/>
              <a:t>văn</a:t>
            </a:r>
            <a:r>
              <a:rPr lang="en-US" sz="2000" b="1" dirty="0"/>
              <a:t> </a:t>
            </a:r>
            <a:r>
              <a:rPr lang="en-US" sz="2000" b="1" dirty="0" err="1"/>
              <a:t>số</a:t>
            </a:r>
            <a:r>
              <a:rPr lang="en-US" sz="2000" b="1" dirty="0"/>
              <a:t> 4771/BGDĐT-CNTT </a:t>
            </a:r>
            <a:r>
              <a:rPr lang="en-US" sz="2000" b="1" dirty="0" err="1"/>
              <a:t>ngày</a:t>
            </a:r>
            <a:r>
              <a:rPr lang="en-US" sz="2000" b="1" dirty="0"/>
              <a:t> 31/8/2023)</a:t>
            </a:r>
          </a:p>
        </p:txBody>
      </p:sp>
      <p:sp>
        <p:nvSpPr>
          <p:cNvPr id="3" name="Content Placeholder 2">
            <a:extLst>
              <a:ext uri="{FF2B5EF4-FFF2-40B4-BE49-F238E27FC236}">
                <a16:creationId xmlns:a16="http://schemas.microsoft.com/office/drawing/2014/main" xmlns="" id="{8BBE2874-0804-4DDD-93BF-273C608E1D62}"/>
              </a:ext>
            </a:extLst>
          </p:cNvPr>
          <p:cNvSpPr>
            <a:spLocks noGrp="1"/>
          </p:cNvSpPr>
          <p:nvPr>
            <p:ph idx="1"/>
          </p:nvPr>
        </p:nvSpPr>
        <p:spPr>
          <a:xfrm>
            <a:off x="457200" y="1066800"/>
            <a:ext cx="8305800" cy="5486399"/>
          </a:xfrm>
        </p:spPr>
        <p:txBody>
          <a:bodyPr>
            <a:normAutofit fontScale="77500" lnSpcReduction="20000"/>
          </a:bodyPr>
          <a:lstStyle/>
          <a:p>
            <a:pPr marL="514350" indent="-514350">
              <a:buFont typeface="+mj-lt"/>
              <a:buAutoNum type="arabicPeriod"/>
            </a:pPr>
            <a:r>
              <a:rPr lang="en-US" b="1" dirty="0" err="1">
                <a:solidFill>
                  <a:srgbClr val="000099"/>
                </a:solidFill>
              </a:rPr>
              <a:t>Chuyển</a:t>
            </a:r>
            <a:r>
              <a:rPr lang="en-US" b="1" dirty="0">
                <a:solidFill>
                  <a:srgbClr val="000099"/>
                </a:solidFill>
              </a:rPr>
              <a:t> </a:t>
            </a:r>
            <a:r>
              <a:rPr lang="en-US" b="1" dirty="0" err="1">
                <a:solidFill>
                  <a:srgbClr val="000099"/>
                </a:solidFill>
              </a:rPr>
              <a:t>đổi</a:t>
            </a:r>
            <a:r>
              <a:rPr lang="en-US" b="1" dirty="0">
                <a:solidFill>
                  <a:srgbClr val="000099"/>
                </a:solidFill>
              </a:rPr>
              <a:t> </a:t>
            </a:r>
            <a:r>
              <a:rPr lang="en-US" b="1" dirty="0" err="1">
                <a:solidFill>
                  <a:srgbClr val="000099"/>
                </a:solidFill>
              </a:rPr>
              <a:t>số</a:t>
            </a:r>
            <a:r>
              <a:rPr lang="en-US" b="1" dirty="0">
                <a:solidFill>
                  <a:srgbClr val="000099"/>
                </a:solidFill>
              </a:rPr>
              <a:t> </a:t>
            </a:r>
            <a:r>
              <a:rPr lang="en-US" b="1" dirty="0" err="1">
                <a:solidFill>
                  <a:srgbClr val="000099"/>
                </a:solidFill>
              </a:rPr>
              <a:t>trong</a:t>
            </a:r>
            <a:r>
              <a:rPr lang="en-US" b="1" dirty="0">
                <a:solidFill>
                  <a:srgbClr val="000099"/>
                </a:solidFill>
              </a:rPr>
              <a:t> </a:t>
            </a:r>
            <a:r>
              <a:rPr lang="en-US" b="1" dirty="0" err="1">
                <a:solidFill>
                  <a:srgbClr val="000099"/>
                </a:solidFill>
              </a:rPr>
              <a:t>dạy</a:t>
            </a:r>
            <a:r>
              <a:rPr lang="en-US" b="1" dirty="0">
                <a:solidFill>
                  <a:srgbClr val="000099"/>
                </a:solidFill>
              </a:rPr>
              <a:t> </a:t>
            </a:r>
            <a:r>
              <a:rPr lang="en-US" b="1" dirty="0" err="1">
                <a:solidFill>
                  <a:srgbClr val="000099"/>
                </a:solidFill>
              </a:rPr>
              <a:t>và</a:t>
            </a:r>
            <a:r>
              <a:rPr lang="en-US" b="1" dirty="0">
                <a:solidFill>
                  <a:srgbClr val="000099"/>
                </a:solidFill>
              </a:rPr>
              <a:t> </a:t>
            </a:r>
            <a:r>
              <a:rPr lang="en-US" b="1" dirty="0" err="1">
                <a:solidFill>
                  <a:srgbClr val="000099"/>
                </a:solidFill>
              </a:rPr>
              <a:t>kiểm</a:t>
            </a:r>
            <a:r>
              <a:rPr lang="en-US" b="1" dirty="0">
                <a:solidFill>
                  <a:srgbClr val="000099"/>
                </a:solidFill>
              </a:rPr>
              <a:t> </a:t>
            </a:r>
            <a:r>
              <a:rPr lang="en-US" b="1" dirty="0" err="1">
                <a:solidFill>
                  <a:srgbClr val="000099"/>
                </a:solidFill>
              </a:rPr>
              <a:t>tra</a:t>
            </a:r>
            <a:r>
              <a:rPr lang="en-US" b="1" dirty="0">
                <a:solidFill>
                  <a:srgbClr val="000099"/>
                </a:solidFill>
              </a:rPr>
              <a:t> </a:t>
            </a:r>
            <a:r>
              <a:rPr lang="en-US" b="1" dirty="0" err="1">
                <a:solidFill>
                  <a:srgbClr val="000099"/>
                </a:solidFill>
              </a:rPr>
              <a:t>đánh</a:t>
            </a:r>
            <a:r>
              <a:rPr lang="en-US" b="1" dirty="0">
                <a:solidFill>
                  <a:srgbClr val="000099"/>
                </a:solidFill>
              </a:rPr>
              <a:t> </a:t>
            </a:r>
            <a:r>
              <a:rPr lang="en-US" b="1" dirty="0" err="1">
                <a:solidFill>
                  <a:srgbClr val="000099"/>
                </a:solidFill>
              </a:rPr>
              <a:t>giá</a:t>
            </a:r>
            <a:endParaRPr lang="en-US" b="1" dirty="0">
              <a:solidFill>
                <a:srgbClr val="000099"/>
              </a:solidFill>
            </a:endParaRPr>
          </a:p>
          <a:p>
            <a:pPr marL="914400" lvl="1" indent="-514350"/>
            <a:r>
              <a:rPr lang="vi-VN" dirty="0"/>
              <a:t>Duy trì và sử dụng tối đa lợi ích của phần mềm quản lý học tập (LMS) trong kết nối giữa nhà trường, giáo viên với học sinh (và phụ huynh) trong tổ chức các hoạt động giáo dục; đảm bảo tích hợp, kết nối, trao đổi dữ liệu giữa các phần mềm dạy học trực tuyến với phần mềm quản trị ở cơ sở giáo dục</a:t>
            </a:r>
            <a:endParaRPr lang="en-US" dirty="0"/>
          </a:p>
          <a:p>
            <a:pPr marL="914400" lvl="1" indent="-514350"/>
            <a:r>
              <a:rPr lang="vi-VN" dirty="0"/>
              <a:t>Tăng cường xây dựng học liệu số (bao gồm: bài giảng điện tử, học liệu số đa phương tiện, sách giáo khoa điện tử, phần mềm mô phỏng và các học liệu khác; phát triển hệ thống ngân hàng câu hỏi trực tuyến cho các môn học) đóng góp và khai thác sử dụng hiệu quả Kho học liệu dùng chung của Bộ  trong tổ chức dạy học và kiểm tra đánh giá.</a:t>
            </a:r>
            <a:endParaRPr lang="en-US" dirty="0"/>
          </a:p>
          <a:p>
            <a:pPr marL="914400" lvl="1" indent="-514350"/>
            <a:r>
              <a:rPr lang="vi-VN" dirty="0"/>
              <a:t>Đẩy mạnh việc kiểm tra đánh giá thường xuyên bằng hình thức trực tuyến; thực hiện thi trên máy tính đối với các bài thi định kỳ ở những nơi có nhu cầu và đảm bảo tổ chức thực hiện (cần có kế hoạch và xác định các bước thực hiện từ triển khai thí điểm đến triển khai nhân rộng một cách phù hợp, đảm bảo tính hiệu quả).</a:t>
            </a:r>
            <a:endParaRPr lang="en-US" dirty="0"/>
          </a:p>
          <a:p>
            <a:pPr marL="914400" lvl="1" indent="-514350"/>
            <a:endParaRPr lang="en-US" dirty="0"/>
          </a:p>
          <a:p>
            <a:pPr marL="514350" indent="-514350">
              <a:buFont typeface="+mj-lt"/>
              <a:buAutoNum type="arabicPeriod"/>
            </a:pPr>
            <a:endParaRPr lang="en-US" dirty="0"/>
          </a:p>
        </p:txBody>
      </p:sp>
    </p:spTree>
    <p:extLst>
      <p:ext uri="{BB962C8B-B14F-4D97-AF65-F5344CB8AC3E}">
        <p14:creationId xmlns:p14="http://schemas.microsoft.com/office/powerpoint/2010/main" val="3502132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6D49D4-E028-4298-B00C-5325517BC7DD}"/>
              </a:ext>
            </a:extLst>
          </p:cNvPr>
          <p:cNvSpPr>
            <a:spLocks noGrp="1"/>
          </p:cNvSpPr>
          <p:nvPr>
            <p:ph type="title"/>
          </p:nvPr>
        </p:nvSpPr>
        <p:spPr>
          <a:xfrm>
            <a:off x="304800" y="41602"/>
            <a:ext cx="8458200" cy="825500"/>
          </a:xfrm>
        </p:spPr>
        <p:txBody>
          <a:bodyPr>
            <a:noAutofit/>
          </a:bodyPr>
          <a:lstStyle/>
          <a:p>
            <a:r>
              <a:rPr lang="en-US" sz="2800" dirty="0" smtClean="0"/>
              <a:t>3. </a:t>
            </a:r>
            <a:r>
              <a:rPr lang="en-US" sz="2800" dirty="0" err="1"/>
              <a:t>Yêu</a:t>
            </a:r>
            <a:r>
              <a:rPr lang="en-US" sz="2800" dirty="0"/>
              <a:t> </a:t>
            </a:r>
            <a:r>
              <a:rPr lang="en-US" sz="2800" dirty="0" err="1"/>
              <a:t>cầu</a:t>
            </a:r>
            <a:r>
              <a:rPr lang="en-US" sz="2800" dirty="0"/>
              <a:t> </a:t>
            </a:r>
            <a:r>
              <a:rPr lang="en-US" sz="2800" dirty="0" err="1"/>
              <a:t>triển</a:t>
            </a:r>
            <a:r>
              <a:rPr lang="en-US" sz="2800" dirty="0"/>
              <a:t> </a:t>
            </a:r>
            <a:r>
              <a:rPr lang="en-US" sz="2800" dirty="0" err="1"/>
              <a:t>khai</a:t>
            </a:r>
            <a:r>
              <a:rPr lang="en-US" sz="2800" dirty="0"/>
              <a:t> </a:t>
            </a:r>
            <a:r>
              <a:rPr lang="en-US" sz="2800" dirty="0" err="1"/>
              <a:t>ứng</a:t>
            </a:r>
            <a:r>
              <a:rPr lang="en-US" sz="2800" dirty="0"/>
              <a:t> </a:t>
            </a:r>
            <a:r>
              <a:rPr lang="en-US" sz="2800" dirty="0" err="1"/>
              <a:t>dụng</a:t>
            </a:r>
            <a:r>
              <a:rPr lang="en-US" sz="2800" dirty="0"/>
              <a:t> CNTT </a:t>
            </a:r>
            <a:r>
              <a:rPr lang="en-US" sz="2800" dirty="0" err="1"/>
              <a:t>và</a:t>
            </a:r>
            <a:r>
              <a:rPr lang="en-US" sz="2800" dirty="0"/>
              <a:t> </a:t>
            </a:r>
            <a:r>
              <a:rPr lang="en-US" sz="2800" dirty="0" err="1"/>
              <a:t>chuyển</a:t>
            </a:r>
            <a:r>
              <a:rPr lang="en-US" sz="2800" dirty="0"/>
              <a:t> </a:t>
            </a:r>
            <a:r>
              <a:rPr lang="en-US" sz="2800" dirty="0" err="1"/>
              <a:t>đổi</a:t>
            </a:r>
            <a:r>
              <a:rPr lang="en-US" sz="2800" dirty="0"/>
              <a:t> </a:t>
            </a:r>
            <a:r>
              <a:rPr lang="en-US" sz="2800" dirty="0" err="1"/>
              <a:t>số</a:t>
            </a:r>
            <a:r>
              <a:rPr lang="en-US" sz="2800" dirty="0"/>
              <a:t> </a:t>
            </a:r>
            <a:r>
              <a:rPr lang="en-US" sz="2800" dirty="0" err="1"/>
              <a:t>giáo</a:t>
            </a:r>
            <a:r>
              <a:rPr lang="en-US" sz="2800" dirty="0"/>
              <a:t> </a:t>
            </a:r>
            <a:r>
              <a:rPr lang="en-US" sz="2800" dirty="0" err="1"/>
              <a:t>dục</a:t>
            </a:r>
            <a:r>
              <a:rPr lang="en-US" sz="2800" dirty="0"/>
              <a:t> </a:t>
            </a:r>
            <a:r>
              <a:rPr lang="en-US" sz="2800" dirty="0" err="1"/>
              <a:t>năm</a:t>
            </a:r>
            <a:r>
              <a:rPr lang="en-US" sz="2800" dirty="0"/>
              <a:t> </a:t>
            </a:r>
            <a:r>
              <a:rPr lang="en-US" sz="2800" dirty="0" err="1"/>
              <a:t>học</a:t>
            </a:r>
            <a:r>
              <a:rPr lang="en-US" sz="2800" dirty="0"/>
              <a:t> 2023-2024</a:t>
            </a:r>
          </a:p>
        </p:txBody>
      </p:sp>
      <p:sp>
        <p:nvSpPr>
          <p:cNvPr id="3" name="Content Placeholder 2">
            <a:extLst>
              <a:ext uri="{FF2B5EF4-FFF2-40B4-BE49-F238E27FC236}">
                <a16:creationId xmlns:a16="http://schemas.microsoft.com/office/drawing/2014/main" xmlns="" id="{8BBE2874-0804-4DDD-93BF-273C608E1D62}"/>
              </a:ext>
            </a:extLst>
          </p:cNvPr>
          <p:cNvSpPr>
            <a:spLocks noGrp="1"/>
          </p:cNvSpPr>
          <p:nvPr>
            <p:ph idx="1"/>
          </p:nvPr>
        </p:nvSpPr>
        <p:spPr>
          <a:xfrm>
            <a:off x="457200" y="1066800"/>
            <a:ext cx="8305800" cy="5486399"/>
          </a:xfrm>
        </p:spPr>
        <p:txBody>
          <a:bodyPr>
            <a:normAutofit fontScale="92500" lnSpcReduction="20000"/>
          </a:bodyPr>
          <a:lstStyle/>
          <a:p>
            <a:pPr marL="514350" indent="-514350">
              <a:buFont typeface="+mj-lt"/>
              <a:buAutoNum type="arabicPeriod"/>
            </a:pPr>
            <a:r>
              <a:rPr lang="en-US" b="1" dirty="0" err="1">
                <a:solidFill>
                  <a:srgbClr val="000099"/>
                </a:solidFill>
              </a:rPr>
              <a:t>Chuyển</a:t>
            </a:r>
            <a:r>
              <a:rPr lang="en-US" b="1" dirty="0">
                <a:solidFill>
                  <a:srgbClr val="000099"/>
                </a:solidFill>
              </a:rPr>
              <a:t> </a:t>
            </a:r>
            <a:r>
              <a:rPr lang="en-US" b="1" dirty="0" err="1">
                <a:solidFill>
                  <a:srgbClr val="000099"/>
                </a:solidFill>
              </a:rPr>
              <a:t>đổi</a:t>
            </a:r>
            <a:r>
              <a:rPr lang="en-US" b="1" dirty="0">
                <a:solidFill>
                  <a:srgbClr val="000099"/>
                </a:solidFill>
              </a:rPr>
              <a:t> </a:t>
            </a:r>
            <a:r>
              <a:rPr lang="en-US" b="1" dirty="0" err="1">
                <a:solidFill>
                  <a:srgbClr val="000099"/>
                </a:solidFill>
              </a:rPr>
              <a:t>số</a:t>
            </a:r>
            <a:r>
              <a:rPr lang="en-US" b="1" dirty="0">
                <a:solidFill>
                  <a:srgbClr val="000099"/>
                </a:solidFill>
              </a:rPr>
              <a:t> </a:t>
            </a:r>
            <a:r>
              <a:rPr lang="en-US" b="1" dirty="0" err="1">
                <a:solidFill>
                  <a:srgbClr val="000099"/>
                </a:solidFill>
              </a:rPr>
              <a:t>trong</a:t>
            </a:r>
            <a:r>
              <a:rPr lang="en-US" b="1" dirty="0">
                <a:solidFill>
                  <a:srgbClr val="000099"/>
                </a:solidFill>
              </a:rPr>
              <a:t> </a:t>
            </a:r>
            <a:r>
              <a:rPr lang="en-US" b="1" dirty="0" err="1">
                <a:solidFill>
                  <a:srgbClr val="000099"/>
                </a:solidFill>
              </a:rPr>
              <a:t>dạy</a:t>
            </a:r>
            <a:r>
              <a:rPr lang="en-US" b="1" dirty="0">
                <a:solidFill>
                  <a:srgbClr val="000099"/>
                </a:solidFill>
              </a:rPr>
              <a:t> </a:t>
            </a:r>
            <a:r>
              <a:rPr lang="en-US" b="1" dirty="0" err="1">
                <a:solidFill>
                  <a:srgbClr val="000099"/>
                </a:solidFill>
              </a:rPr>
              <a:t>và</a:t>
            </a:r>
            <a:r>
              <a:rPr lang="en-US" b="1" dirty="0">
                <a:solidFill>
                  <a:srgbClr val="000099"/>
                </a:solidFill>
              </a:rPr>
              <a:t> </a:t>
            </a:r>
            <a:r>
              <a:rPr lang="en-US" b="1" dirty="0" err="1">
                <a:solidFill>
                  <a:srgbClr val="000099"/>
                </a:solidFill>
              </a:rPr>
              <a:t>kiểm</a:t>
            </a:r>
            <a:r>
              <a:rPr lang="en-US" b="1" dirty="0">
                <a:solidFill>
                  <a:srgbClr val="000099"/>
                </a:solidFill>
              </a:rPr>
              <a:t> </a:t>
            </a:r>
            <a:r>
              <a:rPr lang="en-US" b="1" dirty="0" err="1">
                <a:solidFill>
                  <a:srgbClr val="000099"/>
                </a:solidFill>
              </a:rPr>
              <a:t>tra</a:t>
            </a:r>
            <a:r>
              <a:rPr lang="en-US" b="1" dirty="0">
                <a:solidFill>
                  <a:srgbClr val="000099"/>
                </a:solidFill>
              </a:rPr>
              <a:t> </a:t>
            </a:r>
            <a:r>
              <a:rPr lang="en-US" b="1" dirty="0" err="1">
                <a:solidFill>
                  <a:srgbClr val="000099"/>
                </a:solidFill>
              </a:rPr>
              <a:t>đánh</a:t>
            </a:r>
            <a:r>
              <a:rPr lang="en-US" b="1" dirty="0">
                <a:solidFill>
                  <a:srgbClr val="000099"/>
                </a:solidFill>
              </a:rPr>
              <a:t> </a:t>
            </a:r>
            <a:r>
              <a:rPr lang="en-US" b="1" dirty="0" err="1">
                <a:solidFill>
                  <a:srgbClr val="000099"/>
                </a:solidFill>
              </a:rPr>
              <a:t>giá</a:t>
            </a:r>
            <a:endParaRPr lang="en-US" b="1" dirty="0">
              <a:solidFill>
                <a:srgbClr val="000099"/>
              </a:solidFill>
            </a:endParaRPr>
          </a:p>
          <a:p>
            <a:pPr marL="914400" lvl="1" indent="-514350"/>
            <a:r>
              <a:rPr lang="vi-VN" dirty="0"/>
              <a:t>Triển khai hiệu quả hệ thống thư viện điện tử (bao gồm phần mềm quản trị thư viện và CSDL số hóa sách và tài nguyên phục vụ dạy học), kết nối liên thông với các kho học liệu số, chia sẻ tài nguyên số hóa giữa các cơ sở giáo dục, cán bộ quản lý giáo dục, giáo viên.</a:t>
            </a:r>
            <a:endParaRPr lang="en-US" dirty="0"/>
          </a:p>
          <a:p>
            <a:pPr marL="914400" lvl="1" indent="-514350"/>
            <a:r>
              <a:rPr lang="vi-VN" dirty="0"/>
              <a:t>Rà soát, đầu tư mới, mua sắm bổ sung máy tính dạy môn tin học đảm bảo tối thiểu đáp ứng mức độ cơ bản (mức độ 2) phục vụ dạy môn Tin học: </a:t>
            </a:r>
            <a:r>
              <a:rPr lang="vi-VN" i="1" dirty="0"/>
              <a:t>Với Tiểu học, tối thiểu 2-3 học sinh học chung 1 máy tính; THCS có tối thiểu 2 học sinh phải học chung 1 máy tính; THPT mỗi học sinh được học 1 máy tính.</a:t>
            </a:r>
            <a:r>
              <a:rPr lang="vi-VN" dirty="0"/>
              <a:t> Quan tâm xây dựng phòng studio (gồm máy tính, thiết bị phục trợ cho việc xây dựng học liệu số, bài gảng điện tử) phục vụ </a:t>
            </a:r>
            <a:r>
              <a:rPr lang="en-US" dirty="0" err="1"/>
              <a:t>chuyển</a:t>
            </a:r>
            <a:r>
              <a:rPr lang="vi-VN" dirty="0"/>
              <a:t> đổi số trong dạy học.</a:t>
            </a:r>
            <a:endParaRPr lang="en-US" dirty="0"/>
          </a:p>
          <a:p>
            <a:pPr marL="914400" lvl="1" indent="-514350"/>
            <a:endParaRPr lang="en-US" dirty="0"/>
          </a:p>
          <a:p>
            <a:pPr marL="514350" indent="-514350">
              <a:buFont typeface="+mj-lt"/>
              <a:buAutoNum type="arabicPeriod"/>
            </a:pPr>
            <a:endParaRPr lang="en-US" dirty="0"/>
          </a:p>
        </p:txBody>
      </p:sp>
    </p:spTree>
    <p:extLst>
      <p:ext uri="{BB962C8B-B14F-4D97-AF65-F5344CB8AC3E}">
        <p14:creationId xmlns:p14="http://schemas.microsoft.com/office/powerpoint/2010/main" val="753372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Google Shape;47;p2"/>
          <p:cNvSpPr txBox="1">
            <a:spLocks noGrp="1"/>
          </p:cNvSpPr>
          <p:nvPr>
            <p:ph type="title"/>
          </p:nvPr>
        </p:nvSpPr>
        <p:spPr>
          <a:xfrm>
            <a:off x="304800" y="41602"/>
            <a:ext cx="8001000" cy="8255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CCD6D8"/>
              </a:buClr>
              <a:buSzPts val="4000"/>
              <a:buFont typeface="Arial"/>
              <a:buNone/>
            </a:pPr>
            <a:r>
              <a:rPr lang="en-US">
                <a:latin typeface="Arial"/>
                <a:ea typeface="Arial"/>
                <a:cs typeface="Arial"/>
                <a:sym typeface="Arial"/>
              </a:rPr>
              <a:t>Nội dung báo cáo:</a:t>
            </a:r>
            <a:endParaRPr/>
          </a:p>
        </p:txBody>
      </p:sp>
      <p:sp>
        <p:nvSpPr>
          <p:cNvPr id="48" name="Google Shape;48;p2"/>
          <p:cNvSpPr txBox="1">
            <a:spLocks noGrp="1"/>
          </p:cNvSpPr>
          <p:nvPr>
            <p:ph type="body" idx="1"/>
          </p:nvPr>
        </p:nvSpPr>
        <p:spPr>
          <a:xfrm>
            <a:off x="457200" y="1066801"/>
            <a:ext cx="8229600" cy="4876800"/>
          </a:xfrm>
          <a:prstGeom prst="rect">
            <a:avLst/>
          </a:prstGeom>
          <a:noFill/>
          <a:ln>
            <a:noFill/>
          </a:ln>
        </p:spPr>
        <p:txBody>
          <a:bodyPr spcFirstLastPara="1" wrap="square" lIns="91425" tIns="45700" rIns="91425" bIns="45700" anchor="t" anchorCtr="0">
            <a:normAutofit/>
          </a:bodyPr>
          <a:lstStyle/>
          <a:p>
            <a:pPr marL="514350" lvl="0" indent="-514350" algn="l" rtl="0">
              <a:lnSpc>
                <a:spcPct val="137500"/>
              </a:lnSpc>
              <a:spcBef>
                <a:spcPts val="0"/>
              </a:spcBef>
              <a:spcAft>
                <a:spcPts val="0"/>
              </a:spcAft>
              <a:buClr>
                <a:schemeClr val="dk1"/>
              </a:buClr>
              <a:buSzPts val="3200"/>
              <a:buFont typeface="Calibri"/>
              <a:buAutoNum type="arabicPeriod"/>
            </a:pPr>
            <a:r>
              <a:rPr lang="en-US" dirty="0" err="1">
                <a:latin typeface="Arial"/>
                <a:ea typeface="Arial"/>
                <a:cs typeface="Arial"/>
                <a:sym typeface="Arial"/>
              </a:rPr>
              <a:t>Kiến</a:t>
            </a:r>
            <a:r>
              <a:rPr lang="en-US" dirty="0">
                <a:latin typeface="Arial"/>
                <a:ea typeface="Arial"/>
                <a:cs typeface="Arial"/>
                <a:sym typeface="Arial"/>
              </a:rPr>
              <a:t> </a:t>
            </a:r>
            <a:r>
              <a:rPr lang="en-US" dirty="0" err="1">
                <a:latin typeface="Arial"/>
                <a:ea typeface="Arial"/>
                <a:cs typeface="Arial"/>
                <a:sym typeface="Arial"/>
              </a:rPr>
              <a:t>tạo</a:t>
            </a:r>
            <a:r>
              <a:rPr lang="en-US" dirty="0">
                <a:latin typeface="Arial"/>
                <a:ea typeface="Arial"/>
                <a:cs typeface="Arial"/>
                <a:sym typeface="Arial"/>
              </a:rPr>
              <a:t> </a:t>
            </a:r>
            <a:r>
              <a:rPr lang="en-US" dirty="0" err="1">
                <a:latin typeface="Arial"/>
                <a:ea typeface="Arial"/>
                <a:cs typeface="Arial"/>
                <a:sym typeface="Arial"/>
              </a:rPr>
              <a:t>chính</a:t>
            </a:r>
            <a:r>
              <a:rPr lang="en-US" dirty="0">
                <a:latin typeface="Arial"/>
                <a:ea typeface="Arial"/>
                <a:cs typeface="Arial"/>
                <a:sym typeface="Arial"/>
              </a:rPr>
              <a:t> </a:t>
            </a:r>
            <a:r>
              <a:rPr lang="en-US" dirty="0" err="1">
                <a:latin typeface="Arial"/>
                <a:ea typeface="Arial"/>
                <a:cs typeface="Arial"/>
                <a:sym typeface="Arial"/>
              </a:rPr>
              <a:t>sách</a:t>
            </a:r>
            <a:r>
              <a:rPr lang="en-US" dirty="0">
                <a:latin typeface="Arial"/>
                <a:ea typeface="Arial"/>
                <a:cs typeface="Arial"/>
                <a:sym typeface="Arial"/>
              </a:rPr>
              <a:t> </a:t>
            </a:r>
            <a:r>
              <a:rPr lang="en-US" dirty="0" err="1">
                <a:latin typeface="Arial"/>
                <a:ea typeface="Arial"/>
                <a:cs typeface="Arial"/>
                <a:sym typeface="Arial"/>
              </a:rPr>
              <a:t>chuyển</a:t>
            </a:r>
            <a:r>
              <a:rPr lang="en-US" dirty="0">
                <a:latin typeface="Arial"/>
                <a:ea typeface="Arial"/>
                <a:cs typeface="Arial"/>
                <a:sym typeface="Arial"/>
              </a:rPr>
              <a:t> </a:t>
            </a:r>
            <a:r>
              <a:rPr lang="en-US" dirty="0" err="1">
                <a:latin typeface="Arial"/>
                <a:ea typeface="Arial"/>
                <a:cs typeface="Arial"/>
                <a:sym typeface="Arial"/>
              </a:rPr>
              <a:t>đổi</a:t>
            </a:r>
            <a:r>
              <a:rPr lang="en-US" dirty="0">
                <a:latin typeface="Arial"/>
                <a:ea typeface="Arial"/>
                <a:cs typeface="Arial"/>
                <a:sym typeface="Arial"/>
              </a:rPr>
              <a:t> </a:t>
            </a:r>
            <a:r>
              <a:rPr lang="en-US" dirty="0" err="1">
                <a:latin typeface="Arial"/>
                <a:ea typeface="Arial"/>
                <a:cs typeface="Arial"/>
                <a:sym typeface="Arial"/>
              </a:rPr>
              <a:t>số</a:t>
            </a:r>
            <a:r>
              <a:rPr lang="en-US" dirty="0">
                <a:latin typeface="Arial"/>
                <a:ea typeface="Arial"/>
                <a:cs typeface="Arial"/>
                <a:sym typeface="Arial"/>
              </a:rPr>
              <a:t> </a:t>
            </a:r>
            <a:r>
              <a:rPr lang="en-US" dirty="0" err="1">
                <a:latin typeface="Arial"/>
                <a:ea typeface="Arial"/>
                <a:cs typeface="Arial"/>
                <a:sym typeface="Arial"/>
              </a:rPr>
              <a:t>trong</a:t>
            </a:r>
            <a:r>
              <a:rPr lang="en-US" dirty="0">
                <a:latin typeface="Arial"/>
                <a:ea typeface="Arial"/>
                <a:cs typeface="Arial"/>
                <a:sym typeface="Arial"/>
              </a:rPr>
              <a:t> </a:t>
            </a:r>
            <a:r>
              <a:rPr lang="en-US" dirty="0" err="1">
                <a:latin typeface="Arial"/>
                <a:ea typeface="Arial"/>
                <a:cs typeface="Arial"/>
                <a:sym typeface="Arial"/>
              </a:rPr>
              <a:t>giáo</a:t>
            </a:r>
            <a:r>
              <a:rPr lang="en-US" dirty="0">
                <a:latin typeface="Arial"/>
                <a:ea typeface="Arial"/>
                <a:cs typeface="Arial"/>
                <a:sym typeface="Arial"/>
              </a:rPr>
              <a:t> </a:t>
            </a:r>
            <a:r>
              <a:rPr lang="en-US" dirty="0" err="1">
                <a:latin typeface="Arial"/>
                <a:ea typeface="Arial"/>
                <a:cs typeface="Arial"/>
                <a:sym typeface="Arial"/>
              </a:rPr>
              <a:t>dục</a:t>
            </a:r>
            <a:endParaRPr dirty="0">
              <a:latin typeface="Arial"/>
              <a:ea typeface="Arial"/>
              <a:cs typeface="Arial"/>
              <a:sym typeface="Arial"/>
            </a:endParaRPr>
          </a:p>
          <a:p>
            <a:pPr marL="514350" lvl="0" indent="-514350" algn="l" rtl="0">
              <a:lnSpc>
                <a:spcPct val="137500"/>
              </a:lnSpc>
              <a:spcBef>
                <a:spcPts val="640"/>
              </a:spcBef>
              <a:spcAft>
                <a:spcPts val="0"/>
              </a:spcAft>
              <a:buClr>
                <a:schemeClr val="dk1"/>
              </a:buClr>
              <a:buSzPts val="3200"/>
              <a:buFont typeface="Calibri"/>
              <a:buAutoNum type="arabicPeriod"/>
            </a:pPr>
            <a:r>
              <a:rPr lang="en-US" dirty="0" err="1"/>
              <a:t>Một</a:t>
            </a:r>
            <a:r>
              <a:rPr lang="en-US" dirty="0"/>
              <a:t> </a:t>
            </a:r>
            <a:r>
              <a:rPr lang="en-US" dirty="0" err="1"/>
              <a:t>số</a:t>
            </a:r>
            <a:r>
              <a:rPr lang="en-US" dirty="0"/>
              <a:t> </a:t>
            </a:r>
            <a:r>
              <a:rPr lang="en-US" dirty="0" err="1"/>
              <a:t>kết</a:t>
            </a:r>
            <a:r>
              <a:rPr lang="en-US" dirty="0"/>
              <a:t> </a:t>
            </a:r>
            <a:r>
              <a:rPr lang="en-US" dirty="0" err="1"/>
              <a:t>quả</a:t>
            </a:r>
            <a:r>
              <a:rPr lang="en-US" dirty="0"/>
              <a:t> </a:t>
            </a:r>
            <a:r>
              <a:rPr lang="en-US" dirty="0" err="1"/>
              <a:t>nổi</a:t>
            </a:r>
            <a:r>
              <a:rPr lang="en-US" dirty="0"/>
              <a:t> </a:t>
            </a:r>
            <a:r>
              <a:rPr lang="en-US" dirty="0" err="1"/>
              <a:t>bật</a:t>
            </a:r>
            <a:endParaRPr lang="en-US" dirty="0"/>
          </a:p>
          <a:p>
            <a:pPr marL="514350" lvl="0" indent="-514350" algn="l" rtl="0">
              <a:lnSpc>
                <a:spcPct val="137500"/>
              </a:lnSpc>
              <a:spcBef>
                <a:spcPts val="640"/>
              </a:spcBef>
              <a:spcAft>
                <a:spcPts val="0"/>
              </a:spcAft>
              <a:buClr>
                <a:schemeClr val="dk1"/>
              </a:buClr>
              <a:buSzPts val="3200"/>
              <a:buFont typeface="Calibri"/>
              <a:buAutoNum type="arabicPeriod"/>
            </a:pPr>
            <a:r>
              <a:rPr lang="en-US" dirty="0" err="1" smtClean="0"/>
              <a:t>Triển</a:t>
            </a:r>
            <a:r>
              <a:rPr lang="en-US" dirty="0" smtClean="0"/>
              <a:t> </a:t>
            </a:r>
            <a:r>
              <a:rPr lang="en-US" dirty="0" err="1" smtClean="0"/>
              <a:t>khai</a:t>
            </a:r>
            <a:r>
              <a:rPr lang="en-US" dirty="0" smtClean="0"/>
              <a:t> </a:t>
            </a:r>
            <a:r>
              <a:rPr lang="en-US" dirty="0" err="1" smtClean="0"/>
              <a:t>nhiệm</a:t>
            </a:r>
            <a:r>
              <a:rPr lang="en-US" dirty="0" smtClean="0"/>
              <a:t> </a:t>
            </a:r>
            <a:r>
              <a:rPr lang="en-US" dirty="0" err="1" smtClean="0"/>
              <a:t>vụ</a:t>
            </a:r>
            <a:r>
              <a:rPr lang="en-US" dirty="0" smtClean="0"/>
              <a:t> </a:t>
            </a:r>
            <a:r>
              <a:rPr lang="en-US" dirty="0" err="1" smtClean="0"/>
              <a:t>chuyển</a:t>
            </a:r>
            <a:r>
              <a:rPr lang="en-US" dirty="0" smtClean="0"/>
              <a:t> </a:t>
            </a:r>
            <a:r>
              <a:rPr lang="en-US" dirty="0" err="1" smtClean="0"/>
              <a:t>đổi</a:t>
            </a:r>
            <a:r>
              <a:rPr lang="en-US" dirty="0" smtClean="0"/>
              <a:t> </a:t>
            </a:r>
            <a:r>
              <a:rPr lang="en-US" dirty="0" err="1" smtClean="0"/>
              <a:t>số</a:t>
            </a:r>
            <a:r>
              <a:rPr lang="en-US" dirty="0" smtClean="0"/>
              <a:t> </a:t>
            </a:r>
            <a:r>
              <a:rPr lang="en-US" dirty="0" err="1" smtClean="0"/>
              <a:t>năm</a:t>
            </a:r>
            <a:r>
              <a:rPr lang="en-US" dirty="0" smtClean="0"/>
              <a:t> </a:t>
            </a:r>
            <a:r>
              <a:rPr lang="en-US" dirty="0" err="1" smtClean="0"/>
              <a:t>học</a:t>
            </a:r>
            <a:r>
              <a:rPr lang="en-US" dirty="0" smtClean="0"/>
              <a:t> 2023-2024</a:t>
            </a:r>
            <a:endParaRPr lang="en-US" dirty="0"/>
          </a:p>
          <a:p>
            <a:pPr marL="514350" lvl="0" indent="-514350" algn="l" rtl="0">
              <a:lnSpc>
                <a:spcPct val="137500"/>
              </a:lnSpc>
              <a:spcBef>
                <a:spcPts val="640"/>
              </a:spcBef>
              <a:spcAft>
                <a:spcPts val="0"/>
              </a:spcAft>
              <a:buClr>
                <a:schemeClr val="dk1"/>
              </a:buClr>
              <a:buSzPts val="3200"/>
              <a:buFont typeface="Calibri"/>
              <a:buAutoNum type="arabicPeriod"/>
            </a:pPr>
            <a:r>
              <a:rPr lang="en-US" dirty="0" err="1"/>
              <a:t>Thảo</a:t>
            </a:r>
            <a:r>
              <a:rPr lang="en-US" dirty="0"/>
              <a:t> </a:t>
            </a:r>
            <a:r>
              <a:rPr lang="en-US" dirty="0" err="1"/>
              <a:t>luận</a:t>
            </a:r>
            <a:endParaRPr dirty="0"/>
          </a:p>
          <a:p>
            <a:pPr marL="514350" lvl="0" indent="-311150" algn="l" rtl="0">
              <a:lnSpc>
                <a:spcPct val="137500"/>
              </a:lnSpc>
              <a:spcBef>
                <a:spcPts val="640"/>
              </a:spcBef>
              <a:spcAft>
                <a:spcPts val="0"/>
              </a:spcAft>
              <a:buClr>
                <a:schemeClr val="dk1"/>
              </a:buClr>
              <a:buSzPts val="3200"/>
              <a:buFont typeface="Calibri"/>
              <a:buNone/>
            </a:pPr>
            <a:endParaRPr dirty="0">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6D49D4-E028-4298-B00C-5325517BC7DD}"/>
              </a:ext>
            </a:extLst>
          </p:cNvPr>
          <p:cNvSpPr>
            <a:spLocks noGrp="1"/>
          </p:cNvSpPr>
          <p:nvPr>
            <p:ph type="title"/>
          </p:nvPr>
        </p:nvSpPr>
        <p:spPr>
          <a:xfrm>
            <a:off x="304800" y="41602"/>
            <a:ext cx="8458200" cy="825500"/>
          </a:xfrm>
        </p:spPr>
        <p:txBody>
          <a:bodyPr>
            <a:noAutofit/>
          </a:bodyPr>
          <a:lstStyle/>
          <a:p>
            <a:r>
              <a:rPr lang="en-US" sz="2800" dirty="0" smtClean="0"/>
              <a:t>3. </a:t>
            </a:r>
            <a:r>
              <a:rPr lang="en-US" sz="2800" dirty="0" err="1"/>
              <a:t>Yêu</a:t>
            </a:r>
            <a:r>
              <a:rPr lang="en-US" sz="2800" dirty="0"/>
              <a:t> </a:t>
            </a:r>
            <a:r>
              <a:rPr lang="en-US" sz="2800" dirty="0" err="1"/>
              <a:t>cầu</a:t>
            </a:r>
            <a:r>
              <a:rPr lang="en-US" sz="2800" dirty="0"/>
              <a:t> </a:t>
            </a:r>
            <a:r>
              <a:rPr lang="en-US" sz="2800" dirty="0" err="1"/>
              <a:t>triển</a:t>
            </a:r>
            <a:r>
              <a:rPr lang="en-US" sz="2800" dirty="0"/>
              <a:t> </a:t>
            </a:r>
            <a:r>
              <a:rPr lang="en-US" sz="2800" dirty="0" err="1"/>
              <a:t>khai</a:t>
            </a:r>
            <a:r>
              <a:rPr lang="en-US" sz="2800" dirty="0"/>
              <a:t> </a:t>
            </a:r>
            <a:r>
              <a:rPr lang="en-US" sz="2800" dirty="0" err="1"/>
              <a:t>ứng</a:t>
            </a:r>
            <a:r>
              <a:rPr lang="en-US" sz="2800" dirty="0"/>
              <a:t> </a:t>
            </a:r>
            <a:r>
              <a:rPr lang="en-US" sz="2800" dirty="0" err="1"/>
              <a:t>dụng</a:t>
            </a:r>
            <a:r>
              <a:rPr lang="en-US" sz="2800" dirty="0"/>
              <a:t> CNTT </a:t>
            </a:r>
            <a:r>
              <a:rPr lang="en-US" sz="2800" dirty="0" err="1"/>
              <a:t>và</a:t>
            </a:r>
            <a:r>
              <a:rPr lang="en-US" sz="2800" dirty="0"/>
              <a:t> </a:t>
            </a:r>
            <a:r>
              <a:rPr lang="en-US" sz="2800" dirty="0" err="1"/>
              <a:t>chuyển</a:t>
            </a:r>
            <a:r>
              <a:rPr lang="en-US" sz="2800" dirty="0"/>
              <a:t> </a:t>
            </a:r>
            <a:r>
              <a:rPr lang="en-US" sz="2800" dirty="0" err="1"/>
              <a:t>đổi</a:t>
            </a:r>
            <a:r>
              <a:rPr lang="en-US" sz="2800" dirty="0"/>
              <a:t> </a:t>
            </a:r>
            <a:r>
              <a:rPr lang="en-US" sz="2800" dirty="0" err="1"/>
              <a:t>số</a:t>
            </a:r>
            <a:r>
              <a:rPr lang="en-US" sz="2800" dirty="0"/>
              <a:t> </a:t>
            </a:r>
            <a:r>
              <a:rPr lang="en-US" sz="2800" dirty="0" err="1"/>
              <a:t>giáo</a:t>
            </a:r>
            <a:r>
              <a:rPr lang="en-US" sz="2800" dirty="0"/>
              <a:t> </a:t>
            </a:r>
            <a:r>
              <a:rPr lang="en-US" sz="2800" dirty="0" err="1"/>
              <a:t>dục</a:t>
            </a:r>
            <a:r>
              <a:rPr lang="en-US" sz="2800" dirty="0"/>
              <a:t> </a:t>
            </a:r>
            <a:r>
              <a:rPr lang="en-US" sz="2800" dirty="0" err="1"/>
              <a:t>năm</a:t>
            </a:r>
            <a:r>
              <a:rPr lang="en-US" sz="2800" dirty="0"/>
              <a:t> </a:t>
            </a:r>
            <a:r>
              <a:rPr lang="en-US" sz="2800" dirty="0" err="1"/>
              <a:t>học</a:t>
            </a:r>
            <a:r>
              <a:rPr lang="en-US" sz="2800" dirty="0"/>
              <a:t> 2023-2024</a:t>
            </a:r>
          </a:p>
        </p:txBody>
      </p:sp>
      <p:sp>
        <p:nvSpPr>
          <p:cNvPr id="3" name="Content Placeholder 2">
            <a:extLst>
              <a:ext uri="{FF2B5EF4-FFF2-40B4-BE49-F238E27FC236}">
                <a16:creationId xmlns:a16="http://schemas.microsoft.com/office/drawing/2014/main" xmlns="" id="{8BBE2874-0804-4DDD-93BF-273C608E1D62}"/>
              </a:ext>
            </a:extLst>
          </p:cNvPr>
          <p:cNvSpPr>
            <a:spLocks noGrp="1"/>
          </p:cNvSpPr>
          <p:nvPr>
            <p:ph idx="1"/>
          </p:nvPr>
        </p:nvSpPr>
        <p:spPr>
          <a:xfrm>
            <a:off x="457200" y="1066800"/>
            <a:ext cx="8305800" cy="5257799"/>
          </a:xfrm>
        </p:spPr>
        <p:txBody>
          <a:bodyPr>
            <a:normAutofit fontScale="77500" lnSpcReduction="20000"/>
          </a:bodyPr>
          <a:lstStyle/>
          <a:p>
            <a:pPr marL="514350" indent="-514350">
              <a:buFont typeface="+mj-lt"/>
              <a:buAutoNum type="arabicPeriod" startAt="2"/>
            </a:pPr>
            <a:r>
              <a:rPr lang="vi-VN" b="1" dirty="0">
                <a:solidFill>
                  <a:srgbClr val="000099"/>
                </a:solidFill>
              </a:rPr>
              <a:t>Chuyển đổi số trong quản trị các cơ sở giáo dục và xây dựng CSDL về giáo dục</a:t>
            </a:r>
            <a:endParaRPr lang="en-US" b="1" dirty="0">
              <a:solidFill>
                <a:srgbClr val="000099"/>
              </a:solidFill>
            </a:endParaRPr>
          </a:p>
          <a:p>
            <a:pPr marL="914400" lvl="1" indent="-514350"/>
            <a:r>
              <a:rPr lang="vi-VN" dirty="0"/>
              <a:t>Tiếp tục triển khai nền tảng quản trị cơ sở giáo dục tới 100% các trường học, phần mềm tối thiểu triển khai các phân hệ: quản lý học sinh (quản lý hồ sơ, kết quả học tập), quản lý đội ngũ cán bộ, quản lý cơ sở vật chất, quản lý thông tin y tế trường học, quản lý thông tin về sức khỏe học sinh, quản lý kế toán. Phần mềm phải kết nối thông suốt với CSDL giáo dục địa phương và CSDL ngành Giáo dục.</a:t>
            </a:r>
            <a:endParaRPr lang="en-US" dirty="0"/>
          </a:p>
          <a:p>
            <a:pPr marL="914400" lvl="1" indent="-514350"/>
            <a:r>
              <a:rPr lang="vi-VN" dirty="0"/>
              <a:t>Triển khai các ứng dụng hồ sơ điện tử, đặc biệt ưu tiên triển khai sổ điểm điện tử, học bạ điện tử (áp dụng chứng thư số); triển khai ứng dụng kết nối, tương tác, trao đổi thông tin giữa phụ huynh với cơ sở giáo dục trên nền tảng số, khuyến khích áp dụng các giải pháp miễn phí như tin nhắn OTT, email, ứng dụng trên thiết bị di động và website giáo dục.</a:t>
            </a:r>
            <a:endParaRPr lang="en-US" dirty="0"/>
          </a:p>
          <a:p>
            <a:pPr marL="914400" lvl="1" indent="-514350"/>
            <a:r>
              <a:rPr lang="vi-VN" dirty="0"/>
              <a:t>Tập trung xây dựng hoàn thiện CSDL theo Thông tư số 42/2021/TT-BGDĐT ngày 30/12/20221 quy định về cơ sở dữ liệu giáo dục và đào tạo</a:t>
            </a:r>
            <a:endParaRPr lang="en-US" dirty="0"/>
          </a:p>
          <a:p>
            <a:pPr marL="914400" lvl="1" indent="-514350"/>
            <a:endParaRPr lang="en-US" dirty="0"/>
          </a:p>
          <a:p>
            <a:pPr marL="914400" lvl="1" indent="-514350"/>
            <a:endParaRPr lang="en-US" dirty="0"/>
          </a:p>
        </p:txBody>
      </p:sp>
    </p:spTree>
    <p:extLst>
      <p:ext uri="{BB962C8B-B14F-4D97-AF65-F5344CB8AC3E}">
        <p14:creationId xmlns:p14="http://schemas.microsoft.com/office/powerpoint/2010/main" val="919867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489FE0-CB48-4125-9F7D-8A0E62B3EFFD}"/>
              </a:ext>
            </a:extLst>
          </p:cNvPr>
          <p:cNvSpPr>
            <a:spLocks noGrp="1"/>
          </p:cNvSpPr>
          <p:nvPr>
            <p:ph type="title"/>
          </p:nvPr>
        </p:nvSpPr>
        <p:spPr/>
        <p:txBody>
          <a:bodyPr>
            <a:noAutofit/>
          </a:bodyPr>
          <a:lstStyle/>
          <a:p>
            <a:r>
              <a:rPr lang="en-US" sz="2800" b="1" dirty="0" err="1"/>
              <a:t>Bộ</a:t>
            </a:r>
            <a:r>
              <a:rPr lang="en-US" sz="2800" b="1" dirty="0"/>
              <a:t> GDĐT </a:t>
            </a:r>
            <a:r>
              <a:rPr lang="en-US" sz="2800" b="1" dirty="0" err="1"/>
              <a:t>thí</a:t>
            </a:r>
            <a:r>
              <a:rPr lang="en-US" sz="2800" b="1" dirty="0"/>
              <a:t> </a:t>
            </a:r>
            <a:r>
              <a:rPr lang="en-US" sz="2800" b="1" dirty="0" err="1"/>
              <a:t>điểm</a:t>
            </a:r>
            <a:r>
              <a:rPr lang="en-US" sz="2800" b="1" dirty="0"/>
              <a:t> </a:t>
            </a:r>
            <a:r>
              <a:rPr lang="en-US" sz="2800" b="1" dirty="0" err="1"/>
              <a:t>triển</a:t>
            </a:r>
            <a:r>
              <a:rPr lang="en-US" sz="2800" b="1" dirty="0"/>
              <a:t> </a:t>
            </a:r>
            <a:r>
              <a:rPr lang="en-US" sz="2800" b="1" dirty="0" err="1"/>
              <a:t>khai</a:t>
            </a:r>
            <a:r>
              <a:rPr lang="en-US" sz="2800" b="1" dirty="0"/>
              <a:t> </a:t>
            </a:r>
            <a:r>
              <a:rPr lang="en-US" sz="2800" b="1" dirty="0" err="1"/>
              <a:t>học</a:t>
            </a:r>
            <a:r>
              <a:rPr lang="en-US" sz="2800" b="1" dirty="0"/>
              <a:t> </a:t>
            </a:r>
            <a:r>
              <a:rPr lang="en-US" sz="2800" b="1" dirty="0" err="1"/>
              <a:t>bạ</a:t>
            </a:r>
            <a:r>
              <a:rPr lang="en-US" sz="2800" b="1" dirty="0"/>
              <a:t> </a:t>
            </a:r>
            <a:r>
              <a:rPr lang="en-US" sz="2800" b="1" dirty="0" err="1"/>
              <a:t>điện</a:t>
            </a:r>
            <a:r>
              <a:rPr lang="en-US" sz="2800" b="1" dirty="0"/>
              <a:t> </a:t>
            </a:r>
            <a:r>
              <a:rPr lang="en-US" sz="2800" b="1" dirty="0" err="1"/>
              <a:t>tử</a:t>
            </a:r>
            <a:endParaRPr lang="en-US" sz="2800" b="1" dirty="0"/>
          </a:p>
        </p:txBody>
      </p:sp>
      <p:sp>
        <p:nvSpPr>
          <p:cNvPr id="3" name="Text Placeholder 2">
            <a:extLst>
              <a:ext uri="{FF2B5EF4-FFF2-40B4-BE49-F238E27FC236}">
                <a16:creationId xmlns:a16="http://schemas.microsoft.com/office/drawing/2014/main" xmlns="" id="{35895914-60CF-48AA-8416-868C46266FCA}"/>
              </a:ext>
            </a:extLst>
          </p:cNvPr>
          <p:cNvSpPr>
            <a:spLocks noGrp="1"/>
          </p:cNvSpPr>
          <p:nvPr>
            <p:ph type="body" idx="1"/>
          </p:nvPr>
        </p:nvSpPr>
        <p:spPr/>
        <p:txBody>
          <a:bodyPr>
            <a:normAutofit fontScale="77500" lnSpcReduction="20000"/>
          </a:bodyPr>
          <a:lstStyle/>
          <a:p>
            <a:pPr marL="628650" indent="-514350">
              <a:buSzPct val="100000"/>
              <a:buFont typeface="+mj-lt"/>
              <a:buAutoNum type="arabicPeriod"/>
            </a:pPr>
            <a:r>
              <a:rPr lang="vi-VN" dirty="0"/>
              <a:t>Học bạ điện tử là một dạng điện tử của học bạ, có chữ ký xác thực của người và tổ chức có thẩm quyền, có giá trị pháp lý, có thể sử dụng như học bạ giấy và sử dụng trên môi trường số.</a:t>
            </a:r>
            <a:endParaRPr lang="en-US" dirty="0"/>
          </a:p>
          <a:p>
            <a:pPr marL="628650" indent="-514350">
              <a:buSzPct val="100000"/>
              <a:buFont typeface="+mj-lt"/>
              <a:buAutoNum type="arabicPeriod"/>
            </a:pPr>
            <a:r>
              <a:rPr lang="en-US" dirty="0" err="1"/>
              <a:t>Một</a:t>
            </a:r>
            <a:r>
              <a:rPr lang="en-US" dirty="0"/>
              <a:t> </a:t>
            </a:r>
            <a:r>
              <a:rPr lang="en-US" dirty="0" err="1"/>
              <a:t>số</a:t>
            </a:r>
            <a:r>
              <a:rPr lang="en-US" dirty="0"/>
              <a:t> </a:t>
            </a:r>
            <a:r>
              <a:rPr lang="en-US" dirty="0" err="1"/>
              <a:t>lợi</a:t>
            </a:r>
            <a:r>
              <a:rPr lang="en-US" dirty="0"/>
              <a:t> </a:t>
            </a:r>
            <a:r>
              <a:rPr lang="en-US" dirty="0" err="1"/>
              <a:t>ích</a:t>
            </a:r>
            <a:r>
              <a:rPr lang="en-US" dirty="0"/>
              <a:t> </a:t>
            </a:r>
            <a:r>
              <a:rPr lang="en-US" dirty="0" err="1"/>
              <a:t>của</a:t>
            </a:r>
            <a:r>
              <a:rPr lang="en-US" dirty="0"/>
              <a:t> </a:t>
            </a:r>
            <a:r>
              <a:rPr lang="en-US" dirty="0" err="1"/>
              <a:t>học</a:t>
            </a:r>
            <a:r>
              <a:rPr lang="en-US" dirty="0"/>
              <a:t> </a:t>
            </a:r>
            <a:r>
              <a:rPr lang="en-US" dirty="0" err="1"/>
              <a:t>bạ</a:t>
            </a:r>
            <a:r>
              <a:rPr lang="en-US" dirty="0"/>
              <a:t> </a:t>
            </a:r>
            <a:r>
              <a:rPr lang="en-US" dirty="0" err="1"/>
              <a:t>điện</a:t>
            </a:r>
            <a:r>
              <a:rPr lang="en-US" dirty="0"/>
              <a:t> </a:t>
            </a:r>
            <a:r>
              <a:rPr lang="en-US" dirty="0" err="1"/>
              <a:t>tử</a:t>
            </a:r>
            <a:r>
              <a:rPr lang="en-US" dirty="0"/>
              <a:t>:</a:t>
            </a:r>
          </a:p>
          <a:p>
            <a:pPr lvl="1"/>
            <a:r>
              <a:rPr lang="vi-VN" dirty="0"/>
              <a:t>Thuận tiện trong lưu trữ, quản lý và sử dụng học bạ ở các nhà trường</a:t>
            </a:r>
            <a:endParaRPr lang="en-US" dirty="0"/>
          </a:p>
          <a:p>
            <a:pPr lvl="1"/>
            <a:r>
              <a:rPr lang="vi-VN" dirty="0"/>
              <a:t>Giảm áp lực về hồ sơ, sổ sách cho giáo viên và nhà trường</a:t>
            </a:r>
            <a:endParaRPr lang="en-US" dirty="0"/>
          </a:p>
          <a:p>
            <a:pPr lvl="1"/>
            <a:r>
              <a:rPr lang="en-US" dirty="0"/>
              <a:t>M</a:t>
            </a:r>
            <a:r>
              <a:rPr lang="vi-VN" dirty="0"/>
              <a:t>inh bạch hóa quá trình quản lý kết quả học tập, rèn luyện học sinh; hạn chế các bất cập về sửa kết quả học tập</a:t>
            </a:r>
            <a:endParaRPr lang="en-US" dirty="0"/>
          </a:p>
          <a:p>
            <a:pPr lvl="1"/>
            <a:r>
              <a:rPr lang="vi-VN" dirty="0"/>
              <a:t>Là giải pháp để thúc đẩy ứng dụng </a:t>
            </a:r>
            <a:r>
              <a:rPr lang="en-US" dirty="0"/>
              <a:t>CNTT</a:t>
            </a:r>
            <a:r>
              <a:rPr lang="vi-VN" dirty="0"/>
              <a:t> và chuyển đổi số trong công tác quản lý, điều hành; đẩy mạnh cải cách hành chính trong ngành giáo dục</a:t>
            </a:r>
            <a:r>
              <a:rPr lang="en-US" dirty="0"/>
              <a:t> (</a:t>
            </a:r>
            <a:r>
              <a:rPr lang="en-US" dirty="0" err="1"/>
              <a:t>hạn</a:t>
            </a:r>
            <a:r>
              <a:rPr lang="en-US" dirty="0"/>
              <a:t> </a:t>
            </a:r>
            <a:r>
              <a:rPr lang="en-US" dirty="0" err="1"/>
              <a:t>chế</a:t>
            </a:r>
            <a:r>
              <a:rPr lang="en-US" dirty="0"/>
              <a:t> </a:t>
            </a:r>
            <a:r>
              <a:rPr lang="en-US" dirty="0" err="1"/>
              <a:t>sử</a:t>
            </a:r>
            <a:r>
              <a:rPr lang="en-US" dirty="0"/>
              <a:t> </a:t>
            </a:r>
            <a:r>
              <a:rPr lang="en-US" dirty="0" err="1"/>
              <a:t>dụng</a:t>
            </a:r>
            <a:r>
              <a:rPr lang="en-US" dirty="0"/>
              <a:t> </a:t>
            </a:r>
            <a:r>
              <a:rPr lang="en-US" dirty="0" err="1"/>
              <a:t>giấy</a:t>
            </a:r>
            <a:r>
              <a:rPr lang="en-US" dirty="0"/>
              <a:t> </a:t>
            </a:r>
            <a:r>
              <a:rPr lang="en-US" dirty="0" err="1"/>
              <a:t>tờ</a:t>
            </a:r>
            <a:r>
              <a:rPr lang="en-US" dirty="0"/>
              <a:t>, </a:t>
            </a:r>
            <a:r>
              <a:rPr lang="en-US" dirty="0" err="1"/>
              <a:t>cắt</a:t>
            </a:r>
            <a:r>
              <a:rPr lang="en-US" dirty="0"/>
              <a:t> </a:t>
            </a:r>
            <a:r>
              <a:rPr lang="en-US" dirty="0" err="1"/>
              <a:t>giảm</a:t>
            </a:r>
            <a:r>
              <a:rPr lang="en-US" dirty="0"/>
              <a:t> </a:t>
            </a:r>
            <a:r>
              <a:rPr lang="en-US" dirty="0" err="1"/>
              <a:t>thành</a:t>
            </a:r>
            <a:r>
              <a:rPr lang="en-US" dirty="0"/>
              <a:t> </a:t>
            </a:r>
            <a:r>
              <a:rPr lang="en-US" dirty="0" err="1"/>
              <a:t>phần</a:t>
            </a:r>
            <a:r>
              <a:rPr lang="en-US" dirty="0"/>
              <a:t> </a:t>
            </a:r>
            <a:r>
              <a:rPr lang="en-US" dirty="0" err="1"/>
              <a:t>hồ</a:t>
            </a:r>
            <a:r>
              <a:rPr lang="en-US" dirty="0"/>
              <a:t> s</a:t>
            </a:r>
            <a:r>
              <a:rPr lang="vi-VN" dirty="0"/>
              <a:t>ơ</a:t>
            </a:r>
            <a:r>
              <a:rPr lang="en-US" dirty="0"/>
              <a:t> </a:t>
            </a:r>
            <a:r>
              <a:rPr lang="en-US" dirty="0" err="1"/>
              <a:t>trong</a:t>
            </a:r>
            <a:r>
              <a:rPr lang="en-US" dirty="0"/>
              <a:t> </a:t>
            </a:r>
            <a:r>
              <a:rPr lang="en-US" dirty="0" err="1"/>
              <a:t>các</a:t>
            </a:r>
            <a:r>
              <a:rPr lang="en-US" dirty="0"/>
              <a:t> </a:t>
            </a:r>
            <a:r>
              <a:rPr lang="en-US" dirty="0" err="1"/>
              <a:t>thủ</a:t>
            </a:r>
            <a:r>
              <a:rPr lang="en-US" dirty="0"/>
              <a:t> </a:t>
            </a:r>
            <a:r>
              <a:rPr lang="en-US" dirty="0" err="1"/>
              <a:t>tục</a:t>
            </a:r>
            <a:r>
              <a:rPr lang="en-US" dirty="0"/>
              <a:t> </a:t>
            </a:r>
            <a:r>
              <a:rPr lang="en-US" dirty="0" err="1"/>
              <a:t>hành</a:t>
            </a:r>
            <a:r>
              <a:rPr lang="en-US" dirty="0"/>
              <a:t> </a:t>
            </a:r>
            <a:r>
              <a:rPr lang="en-US" dirty="0" err="1"/>
              <a:t>chính</a:t>
            </a:r>
            <a:r>
              <a:rPr lang="en-US" dirty="0"/>
              <a:t>)</a:t>
            </a:r>
            <a:r>
              <a:rPr lang="vi-VN" dirty="0"/>
              <a:t>.</a:t>
            </a:r>
          </a:p>
          <a:p>
            <a:endParaRPr lang="en-US" dirty="0"/>
          </a:p>
        </p:txBody>
      </p:sp>
    </p:spTree>
    <p:extLst>
      <p:ext uri="{BB962C8B-B14F-4D97-AF65-F5344CB8AC3E}">
        <p14:creationId xmlns:p14="http://schemas.microsoft.com/office/powerpoint/2010/main" val="14048971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6D49D4-E028-4298-B00C-5325517BC7DD}"/>
              </a:ext>
            </a:extLst>
          </p:cNvPr>
          <p:cNvSpPr>
            <a:spLocks noGrp="1"/>
          </p:cNvSpPr>
          <p:nvPr>
            <p:ph type="title"/>
          </p:nvPr>
        </p:nvSpPr>
        <p:spPr>
          <a:xfrm>
            <a:off x="304800" y="41602"/>
            <a:ext cx="8458200" cy="825500"/>
          </a:xfrm>
        </p:spPr>
        <p:txBody>
          <a:bodyPr>
            <a:noAutofit/>
          </a:bodyPr>
          <a:lstStyle/>
          <a:p>
            <a:r>
              <a:rPr lang="en-US" sz="2800" dirty="0" smtClean="0"/>
              <a:t>3. </a:t>
            </a:r>
            <a:r>
              <a:rPr lang="en-US" sz="2800" dirty="0" err="1"/>
              <a:t>Yêu</a:t>
            </a:r>
            <a:r>
              <a:rPr lang="en-US" sz="2800" dirty="0"/>
              <a:t> </a:t>
            </a:r>
            <a:r>
              <a:rPr lang="en-US" sz="2800" dirty="0" err="1"/>
              <a:t>cầu</a:t>
            </a:r>
            <a:r>
              <a:rPr lang="en-US" sz="2800" dirty="0"/>
              <a:t> </a:t>
            </a:r>
            <a:r>
              <a:rPr lang="en-US" sz="2800" dirty="0" err="1"/>
              <a:t>triển</a:t>
            </a:r>
            <a:r>
              <a:rPr lang="en-US" sz="2800" dirty="0"/>
              <a:t> </a:t>
            </a:r>
            <a:r>
              <a:rPr lang="en-US" sz="2800" dirty="0" err="1"/>
              <a:t>khai</a:t>
            </a:r>
            <a:r>
              <a:rPr lang="en-US" sz="2800" dirty="0"/>
              <a:t> </a:t>
            </a:r>
            <a:r>
              <a:rPr lang="en-US" sz="2800" dirty="0" err="1"/>
              <a:t>ứng</a:t>
            </a:r>
            <a:r>
              <a:rPr lang="en-US" sz="2800" dirty="0"/>
              <a:t> </a:t>
            </a:r>
            <a:r>
              <a:rPr lang="en-US" sz="2800" dirty="0" err="1"/>
              <a:t>dụng</a:t>
            </a:r>
            <a:r>
              <a:rPr lang="en-US" sz="2800" dirty="0"/>
              <a:t> CNTT </a:t>
            </a:r>
            <a:r>
              <a:rPr lang="en-US" sz="2800" dirty="0" err="1"/>
              <a:t>và</a:t>
            </a:r>
            <a:r>
              <a:rPr lang="en-US" sz="2800" dirty="0"/>
              <a:t> </a:t>
            </a:r>
            <a:r>
              <a:rPr lang="en-US" sz="2800" dirty="0" err="1"/>
              <a:t>chuyển</a:t>
            </a:r>
            <a:r>
              <a:rPr lang="en-US" sz="2800" dirty="0"/>
              <a:t> </a:t>
            </a:r>
            <a:r>
              <a:rPr lang="en-US" sz="2800" dirty="0" err="1"/>
              <a:t>đổi</a:t>
            </a:r>
            <a:r>
              <a:rPr lang="en-US" sz="2800" dirty="0"/>
              <a:t> </a:t>
            </a:r>
            <a:r>
              <a:rPr lang="en-US" sz="2800" dirty="0" err="1"/>
              <a:t>số</a:t>
            </a:r>
            <a:r>
              <a:rPr lang="en-US" sz="2800" dirty="0"/>
              <a:t> </a:t>
            </a:r>
            <a:r>
              <a:rPr lang="en-US" sz="2800" dirty="0" err="1"/>
              <a:t>giáo</a:t>
            </a:r>
            <a:r>
              <a:rPr lang="en-US" sz="2800" dirty="0"/>
              <a:t> </a:t>
            </a:r>
            <a:r>
              <a:rPr lang="en-US" sz="2800" dirty="0" err="1"/>
              <a:t>dục</a:t>
            </a:r>
            <a:r>
              <a:rPr lang="en-US" sz="2800" dirty="0"/>
              <a:t> </a:t>
            </a:r>
            <a:r>
              <a:rPr lang="en-US" sz="2800" dirty="0" err="1"/>
              <a:t>năm</a:t>
            </a:r>
            <a:r>
              <a:rPr lang="en-US" sz="2800" dirty="0"/>
              <a:t> </a:t>
            </a:r>
            <a:r>
              <a:rPr lang="en-US" sz="2800" dirty="0" err="1"/>
              <a:t>học</a:t>
            </a:r>
            <a:r>
              <a:rPr lang="en-US" sz="2800" dirty="0"/>
              <a:t> 2023-2024</a:t>
            </a:r>
          </a:p>
        </p:txBody>
      </p:sp>
      <p:sp>
        <p:nvSpPr>
          <p:cNvPr id="3" name="Content Placeholder 2">
            <a:extLst>
              <a:ext uri="{FF2B5EF4-FFF2-40B4-BE49-F238E27FC236}">
                <a16:creationId xmlns:a16="http://schemas.microsoft.com/office/drawing/2014/main" xmlns="" id="{8BBE2874-0804-4DDD-93BF-273C608E1D62}"/>
              </a:ext>
            </a:extLst>
          </p:cNvPr>
          <p:cNvSpPr>
            <a:spLocks noGrp="1"/>
          </p:cNvSpPr>
          <p:nvPr>
            <p:ph idx="1"/>
          </p:nvPr>
        </p:nvSpPr>
        <p:spPr/>
        <p:txBody>
          <a:bodyPr>
            <a:normAutofit fontScale="85000" lnSpcReduction="20000"/>
          </a:bodyPr>
          <a:lstStyle/>
          <a:p>
            <a:pPr marL="514350" indent="-514350">
              <a:buFont typeface="+mj-lt"/>
              <a:buAutoNum type="arabicPeriod" startAt="3"/>
            </a:pPr>
            <a:r>
              <a:rPr lang="vi-VN" b="1" dirty="0">
                <a:solidFill>
                  <a:srgbClr val="000099"/>
                </a:solidFill>
              </a:rPr>
              <a:t>Tiếp tục triển khai hiệu quả dịch vụ công trực tuyến và thanh toán không dùng tiền mặt trong giáo dục, trong đó ưu tiên một số dịch vụ:</a:t>
            </a:r>
            <a:endParaRPr lang="en-US" b="1" dirty="0">
              <a:solidFill>
                <a:srgbClr val="000099"/>
              </a:solidFill>
            </a:endParaRPr>
          </a:p>
          <a:p>
            <a:pPr marL="914400" lvl="1" indent="-514350"/>
            <a:r>
              <a:rPr lang="vi-VN" dirty="0"/>
              <a:t>Dịch vụ đăng ký thi tốt nghiệp trung học phổ thông trực tuyến trên Cổng dịch vụ công Quốc gia và Dịch vụ đăng ký nguyện vọng xét tuyển vào đại học trên Cổng dịch vụ công Quốc gia mức độ toàn trình; </a:t>
            </a:r>
          </a:p>
          <a:p>
            <a:pPr marL="914400" lvl="1" indent="-514350"/>
            <a:r>
              <a:rPr lang="vi-VN" dirty="0"/>
              <a:t>Dịch vụ trực tuyến về xét tuyển học sinh đầu cấp và Dịch vụ công nhận văn bằng, chứng chỉ trực tuyến mức độ một phần, hướng tới mức độ toàn trình. </a:t>
            </a:r>
          </a:p>
          <a:p>
            <a:pPr marL="914400" lvl="1" indent="-514350"/>
            <a:r>
              <a:rPr lang="vi-VN" dirty="0"/>
              <a:t>Đẩy mạnh thanh toán học phí, các khoản thu bằng hình thức trực tuyến không dùng tiền mặt; kết nối phần mềm quản lý tài chính của cơ sở giáo dục với các nền tảng thanh toán không dùng tiền mặt.</a:t>
            </a:r>
          </a:p>
          <a:p>
            <a:pPr marL="914400" lvl="1" indent="-514350"/>
            <a:endParaRPr lang="en-US" dirty="0"/>
          </a:p>
        </p:txBody>
      </p:sp>
    </p:spTree>
    <p:extLst>
      <p:ext uri="{BB962C8B-B14F-4D97-AF65-F5344CB8AC3E}">
        <p14:creationId xmlns:p14="http://schemas.microsoft.com/office/powerpoint/2010/main" val="3272941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C335422-0F77-4400-BC66-2A1D67E2EA4A}"/>
              </a:ext>
            </a:extLst>
          </p:cNvPr>
          <p:cNvSpPr>
            <a:spLocks noGrp="1"/>
          </p:cNvSpPr>
          <p:nvPr>
            <p:ph type="title"/>
          </p:nvPr>
        </p:nvSpPr>
        <p:spPr/>
        <p:txBody>
          <a:bodyPr>
            <a:noAutofit/>
          </a:bodyPr>
          <a:lstStyle/>
          <a:p>
            <a:r>
              <a:rPr lang="en-US" sz="2800" dirty="0" smtClean="0"/>
              <a:t>3. </a:t>
            </a:r>
            <a:r>
              <a:rPr lang="en-US" sz="2800" dirty="0" err="1"/>
              <a:t>Một</a:t>
            </a:r>
            <a:r>
              <a:rPr lang="en-US" sz="2800" dirty="0"/>
              <a:t> </a:t>
            </a:r>
            <a:r>
              <a:rPr lang="en-US" sz="2800" dirty="0" err="1"/>
              <a:t>số</a:t>
            </a:r>
            <a:r>
              <a:rPr lang="en-US" sz="2800" dirty="0"/>
              <a:t> </a:t>
            </a:r>
            <a:r>
              <a:rPr lang="en-US" sz="2800" dirty="0" err="1"/>
              <a:t>giải</a:t>
            </a:r>
            <a:r>
              <a:rPr lang="en-US" sz="2800" dirty="0"/>
              <a:t> </a:t>
            </a:r>
            <a:r>
              <a:rPr lang="en-US" sz="2800" dirty="0" err="1"/>
              <a:t>pháp</a:t>
            </a:r>
            <a:r>
              <a:rPr lang="en-US" sz="2800" dirty="0"/>
              <a:t> </a:t>
            </a:r>
            <a:r>
              <a:rPr lang="en-US" sz="2800" dirty="0" err="1"/>
              <a:t>triển</a:t>
            </a:r>
            <a:r>
              <a:rPr lang="en-US" sz="2800" dirty="0"/>
              <a:t> </a:t>
            </a:r>
            <a:r>
              <a:rPr lang="en-US" sz="2800" dirty="0" err="1"/>
              <a:t>khai</a:t>
            </a:r>
            <a:r>
              <a:rPr lang="en-US" sz="2800" dirty="0"/>
              <a:t>:</a:t>
            </a:r>
          </a:p>
        </p:txBody>
      </p:sp>
      <p:sp>
        <p:nvSpPr>
          <p:cNvPr id="3" name="Content Placeholder 2">
            <a:extLst>
              <a:ext uri="{FF2B5EF4-FFF2-40B4-BE49-F238E27FC236}">
                <a16:creationId xmlns:a16="http://schemas.microsoft.com/office/drawing/2014/main" xmlns="" id="{33ED72D3-A58E-4853-90ED-778D772159E9}"/>
              </a:ext>
            </a:extLst>
          </p:cNvPr>
          <p:cNvSpPr>
            <a:spLocks noGrp="1"/>
          </p:cNvSpPr>
          <p:nvPr>
            <p:ph idx="1"/>
          </p:nvPr>
        </p:nvSpPr>
        <p:spPr>
          <a:xfrm>
            <a:off x="457200" y="1066800"/>
            <a:ext cx="8229600" cy="5486399"/>
          </a:xfrm>
        </p:spPr>
        <p:txBody>
          <a:bodyPr>
            <a:normAutofit fontScale="55000" lnSpcReduction="20000"/>
          </a:bodyPr>
          <a:lstStyle/>
          <a:p>
            <a:pPr marL="514350" indent="-514350">
              <a:buFont typeface="+mj-lt"/>
              <a:buAutoNum type="arabicPeriod"/>
            </a:pPr>
            <a:r>
              <a:rPr lang="en-US" sz="3300" dirty="0" err="1">
                <a:latin typeface="Arial" panose="020B0604020202020204" pitchFamily="34" charset="0"/>
                <a:cs typeface="Arial" panose="020B0604020202020204" pitchFamily="34" charset="0"/>
              </a:rPr>
              <a:t>Kiện</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toàn</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tổ</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chức</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bộ</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phận</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phụ</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trách</a:t>
            </a:r>
            <a:r>
              <a:rPr lang="en-US" sz="3300" dirty="0">
                <a:latin typeface="Arial" panose="020B0604020202020204" pitchFamily="34" charset="0"/>
                <a:cs typeface="Arial" panose="020B0604020202020204" pitchFamily="34" charset="0"/>
              </a:rPr>
              <a:t> CNTT, </a:t>
            </a:r>
            <a:r>
              <a:rPr lang="en-US" sz="3300" dirty="0" err="1">
                <a:latin typeface="Arial" panose="020B0604020202020204" pitchFamily="34" charset="0"/>
                <a:cs typeface="Arial" panose="020B0604020202020204" pitchFamily="34" charset="0"/>
              </a:rPr>
              <a:t>chuyển</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đổi</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số</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và</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công</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tác</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thống</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kê</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giáo</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dục</a:t>
            </a:r>
            <a:endParaRPr lang="en-US" sz="3300" dirty="0">
              <a:latin typeface="Arial" panose="020B0604020202020204" pitchFamily="34" charset="0"/>
              <a:cs typeface="Arial" panose="020B0604020202020204" pitchFamily="34" charset="0"/>
            </a:endParaRPr>
          </a:p>
          <a:p>
            <a:pPr marL="514350" indent="-514350">
              <a:buFont typeface="+mj-lt"/>
              <a:buAutoNum type="arabicPeriod"/>
            </a:pPr>
            <a:r>
              <a:rPr lang="vi-VN" sz="3300" dirty="0">
                <a:latin typeface="Arial" panose="020B0604020202020204" pitchFamily="34" charset="0"/>
                <a:cs typeface="Arial" panose="020B0604020202020204" pitchFamily="34" charset="0"/>
              </a:rPr>
              <a:t>Thực hiện có hiệu quả công tác đánh giá mức độ chuyển đổi số của các cơ sở giáo dục theo Quyết định số 4725/QĐ-BGDĐT ngày 30/12/2022 của Bộ GDĐT ban hành Bộ chỉ số đánh giá mức độ chuyển đổi số của cơ sở giáo dục phổ thông và giáo dục thường xuyên</a:t>
            </a:r>
            <a:endParaRPr lang="en-US" sz="3300" dirty="0">
              <a:latin typeface="Arial" panose="020B0604020202020204" pitchFamily="34" charset="0"/>
              <a:cs typeface="Arial" panose="020B0604020202020204" pitchFamily="34" charset="0"/>
            </a:endParaRPr>
          </a:p>
          <a:p>
            <a:pPr marL="514350" indent="-514350">
              <a:buFont typeface="+mj-lt"/>
              <a:buAutoNum type="arabicPeriod"/>
            </a:pPr>
            <a:r>
              <a:rPr lang="vi-VN" sz="3300" dirty="0">
                <a:latin typeface="Arial" panose="020B0604020202020204" pitchFamily="34" charset="0"/>
                <a:cs typeface="Arial" panose="020B0604020202020204" pitchFamily="34" charset="0"/>
              </a:rPr>
              <a:t>Tăng cường công tác thể chế: Các cơ quan, đơn vị chủ trì quản lý hệ thống thông tin và CSDL giáo dục lưu ý việc tăng cường rà soát và hoàn thiện quy chế quản lý, vận hành và khai thác sử dụng các hệ thống CNTT; phân công cụ thể trách nhiệm về quản lý và khai thác sử dụng dữ liệu theo quy định (giao trách nhiệm các phòng/bộ phận chuyên môn rà soát, đối chiếu và chuẩn hóa đảm báo tính chính xác của dữ liệu thành phần của từng cấp học trên CDSL ngành); đảm bảo tuân thủ các quy định nhà nước về thông tin cá nhân, quy định về sở hữu dữ liệu.</a:t>
            </a:r>
            <a:endParaRPr lang="en-US" sz="3300" dirty="0">
              <a:latin typeface="Arial" panose="020B0604020202020204" pitchFamily="34" charset="0"/>
              <a:cs typeface="Arial" panose="020B0604020202020204" pitchFamily="34" charset="0"/>
            </a:endParaRPr>
          </a:p>
          <a:p>
            <a:pPr marL="514350" indent="-514350">
              <a:buFont typeface="+mj-lt"/>
              <a:buAutoNum type="arabicPeriod"/>
            </a:pPr>
            <a:r>
              <a:rPr lang="en-US" sz="3300" dirty="0" err="1">
                <a:latin typeface="Arial" panose="020B0604020202020204" pitchFamily="34" charset="0"/>
                <a:cs typeface="Arial" panose="020B0604020202020204" pitchFamily="34" charset="0"/>
              </a:rPr>
              <a:t>Đảm</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bảo</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nguồn</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lực</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triển</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khai</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ứng</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dụng</a:t>
            </a:r>
            <a:r>
              <a:rPr lang="en-US" sz="3300" dirty="0">
                <a:latin typeface="Arial" panose="020B0604020202020204" pitchFamily="34" charset="0"/>
                <a:cs typeface="Arial" panose="020B0604020202020204" pitchFamily="34" charset="0"/>
              </a:rPr>
              <a:t> CNTT, </a:t>
            </a:r>
            <a:r>
              <a:rPr lang="en-US" sz="3300" dirty="0" err="1">
                <a:latin typeface="Arial" panose="020B0604020202020204" pitchFamily="34" charset="0"/>
                <a:cs typeface="Arial" panose="020B0604020202020204" pitchFamily="34" charset="0"/>
              </a:rPr>
              <a:t>chuyển</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đổi</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số</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giáo</a:t>
            </a:r>
            <a:r>
              <a:rPr lang="en-US" sz="3300" dirty="0">
                <a:latin typeface="Arial" panose="020B0604020202020204" pitchFamily="34" charset="0"/>
                <a:cs typeface="Arial" panose="020B0604020202020204" pitchFamily="34" charset="0"/>
              </a:rPr>
              <a:t> </a:t>
            </a:r>
            <a:r>
              <a:rPr lang="en-US" sz="3300" dirty="0" err="1">
                <a:latin typeface="Arial" panose="020B0604020202020204" pitchFamily="34" charset="0"/>
                <a:cs typeface="Arial" panose="020B0604020202020204" pitchFamily="34" charset="0"/>
              </a:rPr>
              <a:t>dục</a:t>
            </a:r>
            <a:endParaRPr lang="en-US" sz="3300" dirty="0">
              <a:latin typeface="Arial" panose="020B0604020202020204" pitchFamily="34" charset="0"/>
              <a:cs typeface="Arial" panose="020B0604020202020204" pitchFamily="34" charset="0"/>
            </a:endParaRPr>
          </a:p>
          <a:p>
            <a:pPr marL="514350" indent="-514350">
              <a:buFont typeface="+mj-lt"/>
              <a:buAutoNum type="arabicPeriod"/>
            </a:pPr>
            <a:r>
              <a:rPr lang="vi-VN" sz="3300" dirty="0">
                <a:latin typeface="Arial" panose="020B0604020202020204" pitchFamily="34" charset="0"/>
                <a:cs typeface="Arial" panose="020B0604020202020204" pitchFamily="34" charset="0"/>
              </a:rPr>
              <a:t>Tiếp tục đẩy mạnh công tác tuyên truyền nhằm nâng cao nhận thức cho cán bộ quản lý và giáo viên về vai trò của ứng dụng CNTT, chuyển đổi số trong các hoạt động GDĐT và các kết quả ứng dụng CNTT đã đạt được; triển khai các hoạt động hưởng ứng ngày chuyển đổi số quốc gia vào ngày 10 tháng 10 hàng năm.</a:t>
            </a:r>
            <a:endParaRPr lang="en-US" sz="3300" dirty="0">
              <a:latin typeface="Arial" panose="020B0604020202020204" pitchFamily="34" charset="0"/>
              <a:cs typeface="Arial" panose="020B0604020202020204" pitchFamily="34" charset="0"/>
            </a:endParaRPr>
          </a:p>
          <a:p>
            <a:pPr marL="514350" indent="-514350">
              <a:buFont typeface="+mj-lt"/>
              <a:buAutoNum type="arabicPeriod"/>
            </a:pPr>
            <a:endParaRPr lang="en-US" dirty="0"/>
          </a:p>
          <a:p>
            <a:pPr marL="514350" indent="-514350">
              <a:buFont typeface="+mj-lt"/>
              <a:buAutoNum type="arabicPeriod"/>
            </a:pPr>
            <a:endParaRPr lang="en-US" dirty="0"/>
          </a:p>
        </p:txBody>
      </p:sp>
    </p:spTree>
    <p:extLst>
      <p:ext uri="{BB962C8B-B14F-4D97-AF65-F5344CB8AC3E}">
        <p14:creationId xmlns:p14="http://schemas.microsoft.com/office/powerpoint/2010/main" val="13762755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1602"/>
            <a:ext cx="8686800" cy="825500"/>
          </a:xfrm>
        </p:spPr>
        <p:txBody>
          <a:bodyPr>
            <a:normAutofit/>
          </a:bodyPr>
          <a:lstStyle/>
          <a:p>
            <a:r>
              <a:rPr lang="en-US" sz="3200" dirty="0" smtClean="0"/>
              <a:t>4. </a:t>
            </a:r>
            <a:r>
              <a:rPr lang="en-US" sz="3200" dirty="0" err="1"/>
              <a:t>Mô</a:t>
            </a:r>
            <a:r>
              <a:rPr lang="en-US" sz="3200" dirty="0"/>
              <a:t> </a:t>
            </a:r>
            <a:r>
              <a:rPr lang="en-US" sz="3200" dirty="0" err="1"/>
              <a:t>hình</a:t>
            </a:r>
            <a:r>
              <a:rPr lang="en-US" sz="3200" dirty="0"/>
              <a:t> </a:t>
            </a:r>
            <a:r>
              <a:rPr lang="en-US" sz="3200" dirty="0" err="1"/>
              <a:t>trường</a:t>
            </a:r>
            <a:r>
              <a:rPr lang="en-US" sz="3200" dirty="0"/>
              <a:t> </a:t>
            </a:r>
            <a:r>
              <a:rPr lang="en-US" sz="3200" dirty="0" err="1"/>
              <a:t>học</a:t>
            </a:r>
            <a:r>
              <a:rPr lang="en-US" sz="3200" dirty="0"/>
              <a:t> </a:t>
            </a:r>
            <a:r>
              <a:rPr lang="en-US" sz="3200" dirty="0" err="1"/>
              <a:t>thông</a:t>
            </a:r>
            <a:r>
              <a:rPr lang="en-US" sz="3200" dirty="0"/>
              <a:t> minh </a:t>
            </a:r>
            <a:r>
              <a:rPr lang="en-US" sz="3200" dirty="0" smtClean="0"/>
              <a:t>(</a:t>
            </a:r>
            <a:r>
              <a:rPr lang="en-US" sz="3200" dirty="0" err="1" smtClean="0"/>
              <a:t>tham</a:t>
            </a:r>
            <a:r>
              <a:rPr lang="en-US" sz="3200" dirty="0" smtClean="0"/>
              <a:t> </a:t>
            </a:r>
            <a:r>
              <a:rPr lang="en-US" sz="3200" dirty="0" err="1" smtClean="0"/>
              <a:t>khảo</a:t>
            </a:r>
            <a:r>
              <a:rPr lang="en-US" sz="3200" dirty="0" smtClean="0"/>
              <a:t>)</a:t>
            </a:r>
            <a:endParaRPr lang="en-US" sz="3200" dirty="0"/>
          </a:p>
        </p:txBody>
      </p:sp>
      <p:pic>
        <p:nvPicPr>
          <p:cNvPr id="4" name="Picture 2"/>
          <p:cNvPicPr>
            <a:picLocks noChangeAspect="1" noChangeArrowheads="1"/>
          </p:cNvPicPr>
          <p:nvPr/>
        </p:nvPicPr>
        <p:blipFill>
          <a:blip r:embed="rId2" cstate="print"/>
          <a:srcRect/>
          <a:stretch>
            <a:fillRect/>
          </a:stretch>
        </p:blipFill>
        <p:spPr bwMode="auto">
          <a:xfrm>
            <a:off x="364964" y="1143000"/>
            <a:ext cx="8321836" cy="5334000"/>
          </a:xfrm>
          <a:prstGeom prst="rect">
            <a:avLst/>
          </a:prstGeom>
          <a:noFill/>
          <a:ln w="9525">
            <a:noFill/>
            <a:miter lim="800000"/>
            <a:headEnd/>
            <a:tailEnd/>
          </a:ln>
          <a:effectLst/>
        </p:spPr>
      </p:pic>
    </p:spTree>
    <p:extLst>
      <p:ext uri="{BB962C8B-B14F-4D97-AF65-F5344CB8AC3E}">
        <p14:creationId xmlns:p14="http://schemas.microsoft.com/office/powerpoint/2010/main" val="16255339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Mô</a:t>
            </a:r>
            <a:r>
              <a:rPr lang="en-US" dirty="0"/>
              <a:t> </a:t>
            </a:r>
            <a:r>
              <a:rPr lang="en-US" dirty="0" err="1"/>
              <a:t>hình</a:t>
            </a:r>
            <a:r>
              <a:rPr lang="en-US" dirty="0"/>
              <a:t> </a:t>
            </a:r>
            <a:r>
              <a:rPr lang="en-US" dirty="0" err="1"/>
              <a:t>dạy</a:t>
            </a:r>
            <a:r>
              <a:rPr lang="en-US" dirty="0"/>
              <a:t> </a:t>
            </a:r>
            <a:r>
              <a:rPr lang="en-US" dirty="0" err="1"/>
              <a:t>học</a:t>
            </a:r>
            <a:r>
              <a:rPr lang="en-US" dirty="0"/>
              <a:t> </a:t>
            </a:r>
            <a:r>
              <a:rPr lang="en-US" dirty="0" err="1"/>
              <a:t>thông</a:t>
            </a:r>
            <a:r>
              <a:rPr lang="en-US" dirty="0"/>
              <a:t> minh </a:t>
            </a:r>
            <a:r>
              <a:rPr lang="en-US" dirty="0" smtClean="0"/>
              <a:t>(</a:t>
            </a:r>
            <a:r>
              <a:rPr lang="en-US" dirty="0" err="1" smtClean="0"/>
              <a:t>tham</a:t>
            </a:r>
            <a:r>
              <a:rPr lang="en-US" dirty="0" smtClean="0"/>
              <a:t> </a:t>
            </a:r>
            <a:r>
              <a:rPr lang="en-US" dirty="0" err="1" smtClean="0"/>
              <a:t>khảo</a:t>
            </a:r>
            <a:r>
              <a:rPr lang="en-US" dirty="0" smtClean="0"/>
              <a:t>)</a:t>
            </a:r>
            <a:endParaRPr lang="en-US" dirty="0"/>
          </a:p>
        </p:txBody>
      </p:sp>
      <p:pic>
        <p:nvPicPr>
          <p:cNvPr id="7170" name="Picture 2"/>
          <p:cNvPicPr>
            <a:picLocks noChangeAspect="1" noChangeArrowheads="1"/>
          </p:cNvPicPr>
          <p:nvPr/>
        </p:nvPicPr>
        <p:blipFill>
          <a:blip r:embed="rId2" cstate="print"/>
          <a:srcRect/>
          <a:stretch>
            <a:fillRect/>
          </a:stretch>
        </p:blipFill>
        <p:spPr bwMode="auto">
          <a:xfrm>
            <a:off x="109537" y="914400"/>
            <a:ext cx="9034463" cy="5449887"/>
          </a:xfrm>
          <a:prstGeom prst="rect">
            <a:avLst/>
          </a:prstGeom>
          <a:noFill/>
          <a:ln w="9525">
            <a:noFill/>
            <a:miter lim="800000"/>
            <a:headEnd/>
            <a:tailEnd/>
          </a:ln>
          <a:effectLst/>
        </p:spPr>
      </p:pic>
    </p:spTree>
    <p:extLst>
      <p:ext uri="{BB962C8B-B14F-4D97-AF65-F5344CB8AC3E}">
        <p14:creationId xmlns:p14="http://schemas.microsoft.com/office/powerpoint/2010/main" val="3987051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Hỗ</a:t>
            </a:r>
            <a:r>
              <a:rPr lang="en-US" dirty="0"/>
              <a:t> </a:t>
            </a:r>
            <a:r>
              <a:rPr lang="en-US" dirty="0" err="1"/>
              <a:t>trợ</a:t>
            </a:r>
            <a:r>
              <a:rPr lang="en-US" dirty="0"/>
              <a:t> </a:t>
            </a:r>
            <a:r>
              <a:rPr lang="en-US" dirty="0" err="1"/>
              <a:t>nhà</a:t>
            </a:r>
            <a:r>
              <a:rPr lang="en-US" dirty="0"/>
              <a:t> </a:t>
            </a:r>
            <a:r>
              <a:rPr lang="en-US" dirty="0" err="1"/>
              <a:t>quản</a:t>
            </a:r>
            <a:r>
              <a:rPr lang="en-US" dirty="0"/>
              <a:t> </a:t>
            </a:r>
            <a:r>
              <a:rPr lang="en-US" dirty="0" err="1"/>
              <a:t>lý</a:t>
            </a:r>
            <a:r>
              <a:rPr lang="en-US" dirty="0"/>
              <a:t> </a:t>
            </a:r>
            <a:r>
              <a:rPr lang="en-US" dirty="0" err="1"/>
              <a:t>thông</a:t>
            </a:r>
            <a:r>
              <a:rPr lang="en-US" dirty="0"/>
              <a:t> tin </a:t>
            </a:r>
            <a:r>
              <a:rPr lang="en-US" dirty="0" err="1"/>
              <a:t>điều</a:t>
            </a:r>
            <a:r>
              <a:rPr lang="en-US" dirty="0"/>
              <a:t> </a:t>
            </a:r>
            <a:r>
              <a:rPr lang="en-US" dirty="0" err="1"/>
              <a:t>hành</a:t>
            </a:r>
            <a:endParaRPr lang="en-US" dirty="0"/>
          </a:p>
        </p:txBody>
      </p:sp>
      <p:pic>
        <p:nvPicPr>
          <p:cNvPr id="4" name="Content Placeholder 12">
            <a:extLst>
              <a:ext uri="{FF2B5EF4-FFF2-40B4-BE49-F238E27FC236}">
                <a16:creationId xmlns:a16="http://schemas.microsoft.com/office/drawing/2014/main" xmlns="" id="{F91C0C4A-EE50-4DD0-B994-0C211759306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1974"/>
          <a:stretch/>
        </p:blipFill>
        <p:spPr>
          <a:xfrm>
            <a:off x="-76200" y="1295400"/>
            <a:ext cx="9180463" cy="5389350"/>
          </a:xfrm>
          <a:prstGeom prst="rect">
            <a:avLst/>
          </a:prstGeom>
        </p:spPr>
      </p:pic>
    </p:spTree>
    <p:extLst>
      <p:ext uri="{BB962C8B-B14F-4D97-AF65-F5344CB8AC3E}">
        <p14:creationId xmlns:p14="http://schemas.microsoft.com/office/powerpoint/2010/main" val="6050029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Hiệu</a:t>
            </a:r>
            <a:r>
              <a:rPr lang="en-US" dirty="0"/>
              <a:t> </a:t>
            </a:r>
            <a:r>
              <a:rPr lang="en-US" dirty="0" err="1"/>
              <a:t>trưởng</a:t>
            </a:r>
            <a:r>
              <a:rPr lang="en-US" dirty="0"/>
              <a:t>: </a:t>
            </a:r>
            <a:r>
              <a:rPr lang="en-US" dirty="0" err="1"/>
              <a:t>quản</a:t>
            </a:r>
            <a:r>
              <a:rPr lang="en-US" dirty="0"/>
              <a:t> </a:t>
            </a:r>
            <a:r>
              <a:rPr lang="en-US" dirty="0" err="1"/>
              <a:t>trị</a:t>
            </a:r>
            <a:r>
              <a:rPr lang="en-US" dirty="0"/>
              <a:t> </a:t>
            </a:r>
            <a:r>
              <a:rPr lang="en-US" dirty="0" err="1"/>
              <a:t>toàn</a:t>
            </a:r>
            <a:r>
              <a:rPr lang="en-US" dirty="0"/>
              <a:t> </a:t>
            </a:r>
            <a:r>
              <a:rPr lang="en-US" dirty="0" err="1"/>
              <a:t>diện</a:t>
            </a:r>
            <a:endParaRPr lang="en-US" dirty="0"/>
          </a:p>
        </p:txBody>
      </p:sp>
      <p:sp>
        <p:nvSpPr>
          <p:cNvPr id="3" name="Content Placeholder 2"/>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xmlns="" id="{3C200089-E539-4FF3-92A7-062FEBF893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163934"/>
            <a:ext cx="9144000" cy="5694066"/>
          </a:xfrm>
          <a:prstGeom prst="rect">
            <a:avLst/>
          </a:prstGeom>
        </p:spPr>
      </p:pic>
    </p:spTree>
    <p:extLst>
      <p:ext uri="{BB962C8B-B14F-4D97-AF65-F5344CB8AC3E}">
        <p14:creationId xmlns:p14="http://schemas.microsoft.com/office/powerpoint/2010/main" val="7253617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Quản</a:t>
            </a:r>
            <a:r>
              <a:rPr lang="en-US" dirty="0"/>
              <a:t> </a:t>
            </a:r>
            <a:r>
              <a:rPr lang="en-US" dirty="0" err="1"/>
              <a:t>trị</a:t>
            </a:r>
            <a:r>
              <a:rPr lang="en-US" dirty="0"/>
              <a:t> </a:t>
            </a:r>
            <a:r>
              <a:rPr lang="en-US" dirty="0" err="1"/>
              <a:t>hành</a:t>
            </a:r>
            <a:r>
              <a:rPr lang="en-US" dirty="0"/>
              <a:t> </a:t>
            </a:r>
            <a:r>
              <a:rPr lang="en-US" dirty="0" err="1"/>
              <a:t>chính</a:t>
            </a:r>
            <a:endParaRPr lang="en-US" dirty="0"/>
          </a:p>
        </p:txBody>
      </p:sp>
      <p:pic>
        <p:nvPicPr>
          <p:cNvPr id="8194" name="Picture 2"/>
          <p:cNvPicPr>
            <a:picLocks noChangeAspect="1" noChangeArrowheads="1"/>
          </p:cNvPicPr>
          <p:nvPr/>
        </p:nvPicPr>
        <p:blipFill>
          <a:blip r:embed="rId2" cstate="print"/>
          <a:srcRect/>
          <a:stretch>
            <a:fillRect/>
          </a:stretch>
        </p:blipFill>
        <p:spPr bwMode="auto">
          <a:xfrm>
            <a:off x="414337" y="1120775"/>
            <a:ext cx="8120063" cy="5584825"/>
          </a:xfrm>
          <a:prstGeom prst="rect">
            <a:avLst/>
          </a:prstGeom>
          <a:noFill/>
          <a:ln w="9525">
            <a:noFill/>
            <a:miter lim="800000"/>
            <a:headEnd/>
            <a:tailEnd/>
          </a:ln>
          <a:effectLst/>
        </p:spPr>
      </p:pic>
    </p:spTree>
    <p:extLst>
      <p:ext uri="{BB962C8B-B14F-4D97-AF65-F5344CB8AC3E}">
        <p14:creationId xmlns:p14="http://schemas.microsoft.com/office/powerpoint/2010/main" val="5091494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Giáo</a:t>
            </a:r>
            <a:r>
              <a:rPr lang="en-US" dirty="0"/>
              <a:t> </a:t>
            </a:r>
            <a:r>
              <a:rPr lang="en-US" dirty="0" err="1"/>
              <a:t>viên</a:t>
            </a:r>
            <a:r>
              <a:rPr lang="en-US" dirty="0"/>
              <a:t> </a:t>
            </a:r>
            <a:r>
              <a:rPr lang="en-US" dirty="0" err="1"/>
              <a:t>theo</a:t>
            </a:r>
            <a:r>
              <a:rPr lang="en-US" dirty="0"/>
              <a:t> </a:t>
            </a:r>
            <a:r>
              <a:rPr lang="en-US" dirty="0" err="1"/>
              <a:t>dõi</a:t>
            </a:r>
            <a:r>
              <a:rPr lang="en-US" dirty="0"/>
              <a:t> </a:t>
            </a:r>
            <a:r>
              <a:rPr lang="en-US" dirty="0" err="1"/>
              <a:t>hoạt</a:t>
            </a:r>
            <a:r>
              <a:rPr lang="en-US" dirty="0"/>
              <a:t> </a:t>
            </a:r>
            <a:r>
              <a:rPr lang="en-US" dirty="0" err="1"/>
              <a:t>động</a:t>
            </a:r>
            <a:r>
              <a:rPr lang="en-US" dirty="0"/>
              <a:t> </a:t>
            </a:r>
            <a:r>
              <a:rPr lang="en-US" dirty="0" err="1"/>
              <a:t>giáo</a:t>
            </a:r>
            <a:r>
              <a:rPr lang="en-US" dirty="0"/>
              <a:t> </a:t>
            </a:r>
            <a:r>
              <a:rPr lang="en-US" dirty="0" err="1"/>
              <a:t>dục</a:t>
            </a:r>
            <a:endParaRPr lang="en-US" dirty="0"/>
          </a:p>
        </p:txBody>
      </p:sp>
      <p:sp>
        <p:nvSpPr>
          <p:cNvPr id="3" name="Content Placeholder 2"/>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xmlns="" id="{1E2CD56A-0CEC-4683-AFDD-C1C5936A80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60049"/>
            <a:ext cx="9144000" cy="6097951"/>
          </a:xfrm>
          <a:prstGeom prst="rect">
            <a:avLst/>
          </a:prstGeom>
        </p:spPr>
      </p:pic>
    </p:spTree>
    <p:extLst>
      <p:ext uri="{BB962C8B-B14F-4D97-AF65-F5344CB8AC3E}">
        <p14:creationId xmlns:p14="http://schemas.microsoft.com/office/powerpoint/2010/main" val="1721069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9007AC-1104-4C88-9A3F-02B0D5082CD5}"/>
              </a:ext>
            </a:extLst>
          </p:cNvPr>
          <p:cNvSpPr>
            <a:spLocks noGrp="1"/>
          </p:cNvSpPr>
          <p:nvPr>
            <p:ph type="title"/>
          </p:nvPr>
        </p:nvSpPr>
        <p:spPr/>
        <p:txBody>
          <a:bodyPr>
            <a:normAutofit/>
          </a:bodyPr>
          <a:lstStyle/>
          <a:p>
            <a:r>
              <a:rPr lang="en-US" dirty="0"/>
              <a:t>1. </a:t>
            </a:r>
            <a:r>
              <a:rPr lang="en-US" dirty="0" err="1"/>
              <a:t>Kiến</a:t>
            </a:r>
            <a:r>
              <a:rPr lang="en-US" dirty="0"/>
              <a:t> </a:t>
            </a:r>
            <a:r>
              <a:rPr lang="en-US" dirty="0" err="1"/>
              <a:t>tạo</a:t>
            </a:r>
            <a:r>
              <a:rPr lang="en-US" dirty="0"/>
              <a:t> </a:t>
            </a:r>
            <a:r>
              <a:rPr lang="en-US" dirty="0" err="1"/>
              <a:t>chính</a:t>
            </a:r>
            <a:r>
              <a:rPr lang="en-US" dirty="0"/>
              <a:t> </a:t>
            </a:r>
            <a:r>
              <a:rPr lang="en-US" dirty="0" err="1"/>
              <a:t>sách</a:t>
            </a:r>
            <a:endParaRPr lang="en-US" dirty="0"/>
          </a:p>
        </p:txBody>
      </p:sp>
      <p:sp>
        <p:nvSpPr>
          <p:cNvPr id="3" name="Text Placeholder 2">
            <a:extLst>
              <a:ext uri="{FF2B5EF4-FFF2-40B4-BE49-F238E27FC236}">
                <a16:creationId xmlns:a16="http://schemas.microsoft.com/office/drawing/2014/main" xmlns="" id="{2C7B2D0E-BEFF-4906-BB55-3ACD427C7DF9}"/>
              </a:ext>
            </a:extLst>
          </p:cNvPr>
          <p:cNvSpPr>
            <a:spLocks noGrp="1"/>
          </p:cNvSpPr>
          <p:nvPr>
            <p:ph type="body" idx="1"/>
          </p:nvPr>
        </p:nvSpPr>
        <p:spPr>
          <a:xfrm>
            <a:off x="457200" y="1066800"/>
            <a:ext cx="8068962" cy="5667632"/>
          </a:xfrm>
        </p:spPr>
        <p:txBody>
          <a:bodyPr>
            <a:normAutofit/>
          </a:bodyPr>
          <a:lstStyle/>
          <a:p>
            <a:pPr marL="628650" indent="-514350">
              <a:buFont typeface="+mj-lt"/>
              <a:buAutoNum type="arabicPeriod"/>
            </a:pPr>
            <a:r>
              <a:rPr lang="en-US" sz="1800" dirty="0" err="1"/>
              <a:t>Nghị</a:t>
            </a:r>
            <a:r>
              <a:rPr lang="en-US" sz="1800" dirty="0"/>
              <a:t> </a:t>
            </a:r>
            <a:r>
              <a:rPr lang="en-US" sz="1800" dirty="0" err="1"/>
              <a:t>quyết</a:t>
            </a:r>
            <a:r>
              <a:rPr lang="en-US" sz="1800" dirty="0"/>
              <a:t> </a:t>
            </a:r>
            <a:r>
              <a:rPr lang="en-US" sz="1800" dirty="0" err="1"/>
              <a:t>số</a:t>
            </a:r>
            <a:r>
              <a:rPr lang="en-US" sz="1800" dirty="0"/>
              <a:t> 44/NQ-CP </a:t>
            </a:r>
            <a:r>
              <a:rPr lang="en-US" sz="1800" dirty="0" err="1"/>
              <a:t>ngày</a:t>
            </a:r>
            <a:r>
              <a:rPr lang="en-US" sz="1800" dirty="0"/>
              <a:t> 09/6/2014 </a:t>
            </a:r>
            <a:r>
              <a:rPr lang="en-US" sz="1800" dirty="0" err="1"/>
              <a:t>của</a:t>
            </a:r>
            <a:r>
              <a:rPr lang="en-US" sz="1800" dirty="0"/>
              <a:t> </a:t>
            </a:r>
            <a:r>
              <a:rPr lang="en-US" sz="1800" dirty="0" err="1"/>
              <a:t>Chính</a:t>
            </a:r>
            <a:r>
              <a:rPr lang="en-US" sz="1800" dirty="0"/>
              <a:t> </a:t>
            </a:r>
            <a:r>
              <a:rPr lang="en-US" sz="1800" dirty="0" err="1"/>
              <a:t>phủ</a:t>
            </a:r>
            <a:r>
              <a:rPr lang="en-US" sz="1800" dirty="0"/>
              <a:t> </a:t>
            </a:r>
            <a:r>
              <a:rPr lang="vi-VN" sz="1800" dirty="0"/>
              <a:t>Ban hành Chương trình hành động của Chính phủ thực hiện Nghị quyết số 29-NQ/TW ngày 04</a:t>
            </a:r>
            <a:r>
              <a:rPr lang="en-US" sz="1800" dirty="0"/>
              <a:t>/</a:t>
            </a:r>
            <a:r>
              <a:rPr lang="vi-VN" sz="1800" dirty="0"/>
              <a:t>11</a:t>
            </a:r>
            <a:r>
              <a:rPr lang="en-US" sz="1800" dirty="0"/>
              <a:t>/</a:t>
            </a:r>
            <a:r>
              <a:rPr lang="vi-VN" sz="1800" dirty="0"/>
              <a:t>2013 </a:t>
            </a:r>
            <a:r>
              <a:rPr lang="en-US" sz="1800" dirty="0" err="1"/>
              <a:t>của</a:t>
            </a:r>
            <a:r>
              <a:rPr lang="en-US" sz="1800" dirty="0"/>
              <a:t> </a:t>
            </a:r>
            <a:r>
              <a:rPr lang="vi-VN" sz="1800" dirty="0"/>
              <a:t>Ban Chấp hành T</a:t>
            </a:r>
            <a:r>
              <a:rPr lang="en-US" sz="1800" dirty="0"/>
              <a:t>W</a:t>
            </a:r>
            <a:r>
              <a:rPr lang="vi-VN" sz="1800" dirty="0"/>
              <a:t> về đổi mới căn bản, toàn diện </a:t>
            </a:r>
            <a:r>
              <a:rPr lang="en-US" sz="1800" dirty="0"/>
              <a:t>GDĐT:</a:t>
            </a:r>
            <a:r>
              <a:rPr lang="en-US" sz="1800" i="1" dirty="0">
                <a:solidFill>
                  <a:srgbClr val="0033CC"/>
                </a:solidFill>
              </a:rPr>
              <a:t> </a:t>
            </a:r>
            <a:r>
              <a:rPr lang="en-US" sz="1800" i="1" dirty="0" err="1">
                <a:solidFill>
                  <a:srgbClr val="0033CC"/>
                </a:solidFill>
              </a:rPr>
              <a:t>xác</a:t>
            </a:r>
            <a:r>
              <a:rPr lang="en-US" sz="1800" i="1" dirty="0">
                <a:solidFill>
                  <a:srgbClr val="0033CC"/>
                </a:solidFill>
              </a:rPr>
              <a:t> </a:t>
            </a:r>
            <a:r>
              <a:rPr lang="en-US" sz="1800" i="1" dirty="0" err="1">
                <a:solidFill>
                  <a:srgbClr val="0033CC"/>
                </a:solidFill>
              </a:rPr>
              <a:t>định</a:t>
            </a:r>
            <a:r>
              <a:rPr lang="en-US" sz="1800" i="1" dirty="0">
                <a:solidFill>
                  <a:srgbClr val="0033CC"/>
                </a:solidFill>
              </a:rPr>
              <a:t> </a:t>
            </a:r>
            <a:r>
              <a:rPr lang="en-US" sz="1800" i="1" dirty="0" err="1">
                <a:solidFill>
                  <a:srgbClr val="0033CC"/>
                </a:solidFill>
              </a:rPr>
              <a:t>ứng</a:t>
            </a:r>
            <a:r>
              <a:rPr lang="en-US" sz="1800" i="1" dirty="0">
                <a:solidFill>
                  <a:srgbClr val="0033CC"/>
                </a:solidFill>
              </a:rPr>
              <a:t> </a:t>
            </a:r>
            <a:r>
              <a:rPr lang="en-US" sz="1800" i="1" dirty="0" err="1">
                <a:solidFill>
                  <a:srgbClr val="0033CC"/>
                </a:solidFill>
              </a:rPr>
              <a:t>dụng</a:t>
            </a:r>
            <a:r>
              <a:rPr lang="en-US" sz="1800" i="1" dirty="0">
                <a:solidFill>
                  <a:srgbClr val="0033CC"/>
                </a:solidFill>
              </a:rPr>
              <a:t> CNTT </a:t>
            </a:r>
            <a:r>
              <a:rPr lang="en-US" sz="1800" i="1" dirty="0" err="1">
                <a:solidFill>
                  <a:srgbClr val="0033CC"/>
                </a:solidFill>
              </a:rPr>
              <a:t>là</a:t>
            </a:r>
            <a:r>
              <a:rPr lang="en-US" sz="1800" i="1" dirty="0">
                <a:solidFill>
                  <a:srgbClr val="0033CC"/>
                </a:solidFill>
              </a:rPr>
              <a:t> </a:t>
            </a:r>
            <a:r>
              <a:rPr lang="en-US" sz="1800" i="1" dirty="0" err="1">
                <a:solidFill>
                  <a:srgbClr val="0033CC"/>
                </a:solidFill>
              </a:rPr>
              <a:t>một</a:t>
            </a:r>
            <a:r>
              <a:rPr lang="en-US" sz="1800" i="1" dirty="0">
                <a:solidFill>
                  <a:srgbClr val="0033CC"/>
                </a:solidFill>
              </a:rPr>
              <a:t> </a:t>
            </a:r>
            <a:r>
              <a:rPr lang="en-US" sz="1800" i="1" dirty="0" err="1">
                <a:solidFill>
                  <a:srgbClr val="0033CC"/>
                </a:solidFill>
              </a:rPr>
              <a:t>nhiệm</a:t>
            </a:r>
            <a:r>
              <a:rPr lang="en-US" sz="1800" i="1" dirty="0">
                <a:solidFill>
                  <a:srgbClr val="0033CC"/>
                </a:solidFill>
              </a:rPr>
              <a:t> </a:t>
            </a:r>
            <a:r>
              <a:rPr lang="en-US" sz="1800" i="1" dirty="0" err="1">
                <a:solidFill>
                  <a:srgbClr val="0033CC"/>
                </a:solidFill>
              </a:rPr>
              <a:t>vụ</a:t>
            </a:r>
            <a:r>
              <a:rPr lang="en-US" sz="1800" i="1" dirty="0">
                <a:solidFill>
                  <a:srgbClr val="0033CC"/>
                </a:solidFill>
              </a:rPr>
              <a:t> </a:t>
            </a:r>
            <a:r>
              <a:rPr lang="en-US" sz="1800" i="1" dirty="0" err="1">
                <a:solidFill>
                  <a:srgbClr val="0033CC"/>
                </a:solidFill>
              </a:rPr>
              <a:t>trọng</a:t>
            </a:r>
            <a:r>
              <a:rPr lang="en-US" sz="1800" i="1" dirty="0">
                <a:solidFill>
                  <a:srgbClr val="0033CC"/>
                </a:solidFill>
              </a:rPr>
              <a:t> </a:t>
            </a:r>
            <a:r>
              <a:rPr lang="en-US" sz="1800" i="1" dirty="0" err="1">
                <a:solidFill>
                  <a:srgbClr val="0033CC"/>
                </a:solidFill>
              </a:rPr>
              <a:t>tâm</a:t>
            </a:r>
            <a:r>
              <a:rPr lang="en-US" sz="1800" i="1" dirty="0">
                <a:solidFill>
                  <a:srgbClr val="0033CC"/>
                </a:solidFill>
              </a:rPr>
              <a:t> </a:t>
            </a:r>
            <a:r>
              <a:rPr lang="en-US" sz="1800" i="1" dirty="0" err="1">
                <a:solidFill>
                  <a:srgbClr val="0033CC"/>
                </a:solidFill>
              </a:rPr>
              <a:t>để</a:t>
            </a:r>
            <a:r>
              <a:rPr lang="en-US" sz="1800" i="1" dirty="0">
                <a:solidFill>
                  <a:srgbClr val="0033CC"/>
                </a:solidFill>
              </a:rPr>
              <a:t> </a:t>
            </a:r>
            <a:r>
              <a:rPr lang="en-US" sz="1800" i="1" dirty="0" err="1">
                <a:solidFill>
                  <a:srgbClr val="0033CC"/>
                </a:solidFill>
              </a:rPr>
              <a:t>triển</a:t>
            </a:r>
            <a:r>
              <a:rPr lang="en-US" sz="1800" i="1" dirty="0">
                <a:solidFill>
                  <a:srgbClr val="0033CC"/>
                </a:solidFill>
              </a:rPr>
              <a:t> </a:t>
            </a:r>
            <a:r>
              <a:rPr lang="en-US" sz="1800" i="1" dirty="0" err="1">
                <a:solidFill>
                  <a:srgbClr val="0033CC"/>
                </a:solidFill>
              </a:rPr>
              <a:t>khai</a:t>
            </a:r>
            <a:r>
              <a:rPr lang="en-US" sz="1800" i="1" dirty="0">
                <a:solidFill>
                  <a:srgbClr val="0033CC"/>
                </a:solidFill>
              </a:rPr>
              <a:t> </a:t>
            </a:r>
            <a:r>
              <a:rPr lang="en-US" sz="1800" i="1" dirty="0" err="1">
                <a:solidFill>
                  <a:srgbClr val="0033CC"/>
                </a:solidFill>
              </a:rPr>
              <a:t>đổi</a:t>
            </a:r>
            <a:r>
              <a:rPr lang="en-US" sz="1800" i="1" dirty="0">
                <a:solidFill>
                  <a:srgbClr val="0033CC"/>
                </a:solidFill>
              </a:rPr>
              <a:t> </a:t>
            </a:r>
            <a:r>
              <a:rPr lang="en-US" sz="1800" i="1" dirty="0" err="1">
                <a:solidFill>
                  <a:srgbClr val="0033CC"/>
                </a:solidFill>
              </a:rPr>
              <a:t>mới</a:t>
            </a:r>
            <a:r>
              <a:rPr lang="en-US" sz="1800" i="1" dirty="0">
                <a:solidFill>
                  <a:srgbClr val="0033CC"/>
                </a:solidFill>
              </a:rPr>
              <a:t> </a:t>
            </a:r>
            <a:r>
              <a:rPr lang="en-US" sz="1800" i="1" dirty="0" err="1">
                <a:solidFill>
                  <a:srgbClr val="0033CC"/>
                </a:solidFill>
              </a:rPr>
              <a:t>căn</a:t>
            </a:r>
            <a:r>
              <a:rPr lang="en-US" sz="1800" i="1" dirty="0">
                <a:solidFill>
                  <a:srgbClr val="0033CC"/>
                </a:solidFill>
              </a:rPr>
              <a:t> </a:t>
            </a:r>
            <a:r>
              <a:rPr lang="en-US" sz="1800" i="1" dirty="0" err="1">
                <a:solidFill>
                  <a:srgbClr val="0033CC"/>
                </a:solidFill>
              </a:rPr>
              <a:t>bản</a:t>
            </a:r>
            <a:r>
              <a:rPr lang="en-US" sz="1800" i="1" dirty="0">
                <a:solidFill>
                  <a:srgbClr val="0033CC"/>
                </a:solidFill>
              </a:rPr>
              <a:t> </a:t>
            </a:r>
            <a:r>
              <a:rPr lang="en-US" sz="1800" i="1" dirty="0" err="1">
                <a:solidFill>
                  <a:srgbClr val="0033CC"/>
                </a:solidFill>
              </a:rPr>
              <a:t>toàn</a:t>
            </a:r>
            <a:r>
              <a:rPr lang="en-US" sz="1800" i="1" dirty="0">
                <a:solidFill>
                  <a:srgbClr val="0033CC"/>
                </a:solidFill>
              </a:rPr>
              <a:t> </a:t>
            </a:r>
            <a:r>
              <a:rPr lang="en-US" sz="1800" i="1" dirty="0" err="1">
                <a:solidFill>
                  <a:srgbClr val="0033CC"/>
                </a:solidFill>
              </a:rPr>
              <a:t>diện</a:t>
            </a:r>
            <a:r>
              <a:rPr lang="en-US" sz="1800" i="1" dirty="0">
                <a:solidFill>
                  <a:srgbClr val="0033CC"/>
                </a:solidFill>
              </a:rPr>
              <a:t> GDĐT (</a:t>
            </a:r>
            <a:r>
              <a:rPr lang="vi-VN" sz="1800" i="1" dirty="0">
                <a:solidFill>
                  <a:srgbClr val="0033CC"/>
                </a:solidFill>
              </a:rPr>
              <a:t>Đề án tăng cường ứng dụng công nghệ thông tin trong quản lý và hỗ trợ các hoạt động giảng dạy, nghiên cứu khoa học góp phần nâng cao chất lượng giáo dục, đào tạo và dạy nghề</a:t>
            </a:r>
            <a:r>
              <a:rPr lang="en-US" sz="1800" i="1" dirty="0">
                <a:solidFill>
                  <a:srgbClr val="0033CC"/>
                </a:solidFill>
              </a:rPr>
              <a:t>)</a:t>
            </a:r>
          </a:p>
          <a:p>
            <a:pPr marL="628650" indent="-514350">
              <a:buFont typeface="+mj-lt"/>
              <a:buAutoNum type="arabicPeriod"/>
            </a:pPr>
            <a:r>
              <a:rPr lang="en-US" sz="1800" dirty="0" err="1"/>
              <a:t>Bộ</a:t>
            </a:r>
            <a:r>
              <a:rPr lang="en-US" sz="1800" dirty="0"/>
              <a:t> tr</a:t>
            </a:r>
            <a:r>
              <a:rPr lang="vi-VN" sz="1800" dirty="0"/>
              <a:t>ư</a:t>
            </a:r>
            <a:r>
              <a:rPr lang="en-US" sz="1800" dirty="0" err="1"/>
              <a:t>ởng</a:t>
            </a:r>
            <a:r>
              <a:rPr lang="en-US" sz="1800" dirty="0"/>
              <a:t> </a:t>
            </a:r>
            <a:r>
              <a:rPr lang="en-US" sz="1800" dirty="0" err="1"/>
              <a:t>Bộ</a:t>
            </a:r>
            <a:r>
              <a:rPr lang="en-US" sz="1800" dirty="0"/>
              <a:t> GDĐT </a:t>
            </a:r>
            <a:r>
              <a:rPr lang="en-US" sz="1800" dirty="0" err="1"/>
              <a:t>thành</a:t>
            </a:r>
            <a:r>
              <a:rPr lang="en-US" sz="1800" dirty="0"/>
              <a:t> </a:t>
            </a:r>
            <a:r>
              <a:rPr lang="en-US" sz="1800" dirty="0" err="1"/>
              <a:t>lập</a:t>
            </a:r>
            <a:r>
              <a:rPr lang="en-US" sz="1800" dirty="0"/>
              <a:t> Ban </a:t>
            </a:r>
            <a:r>
              <a:rPr lang="en-US" sz="1800" dirty="0" err="1"/>
              <a:t>chỉ</a:t>
            </a:r>
            <a:r>
              <a:rPr lang="en-US" sz="1800" dirty="0"/>
              <a:t> </a:t>
            </a:r>
            <a:r>
              <a:rPr lang="en-US" sz="1800" dirty="0" err="1"/>
              <a:t>đạo</a:t>
            </a:r>
            <a:r>
              <a:rPr lang="en-US" sz="1800" dirty="0"/>
              <a:t> </a:t>
            </a:r>
            <a:r>
              <a:rPr lang="en-US" sz="1800" dirty="0" err="1"/>
              <a:t>Chuyển</a:t>
            </a:r>
            <a:r>
              <a:rPr lang="en-US" sz="1800" dirty="0"/>
              <a:t> </a:t>
            </a:r>
            <a:r>
              <a:rPr lang="en-US" sz="1800" dirty="0" err="1"/>
              <a:t>đổi</a:t>
            </a:r>
            <a:r>
              <a:rPr lang="en-US" sz="1800" dirty="0"/>
              <a:t> </a:t>
            </a:r>
            <a:r>
              <a:rPr lang="en-US" sz="1800" dirty="0" err="1"/>
              <a:t>số</a:t>
            </a:r>
            <a:r>
              <a:rPr lang="en-US" sz="1800" dirty="0"/>
              <a:t> </a:t>
            </a:r>
            <a:r>
              <a:rPr lang="en-US" sz="1800" dirty="0" err="1"/>
              <a:t>của</a:t>
            </a:r>
            <a:r>
              <a:rPr lang="en-US" sz="1800" dirty="0"/>
              <a:t> </a:t>
            </a:r>
            <a:r>
              <a:rPr lang="en-US" sz="1800" dirty="0" err="1"/>
              <a:t>Bộ</a:t>
            </a:r>
            <a:r>
              <a:rPr lang="en-US" sz="1800" dirty="0"/>
              <a:t> do </a:t>
            </a:r>
            <a:r>
              <a:rPr lang="en-US" sz="1800" dirty="0" err="1"/>
              <a:t>Bộ</a:t>
            </a:r>
            <a:r>
              <a:rPr lang="en-US" sz="1800" dirty="0"/>
              <a:t> tr</a:t>
            </a:r>
            <a:r>
              <a:rPr lang="vi-VN" sz="1800" dirty="0"/>
              <a:t>ư</a:t>
            </a:r>
            <a:r>
              <a:rPr lang="en-US" sz="1800" dirty="0" err="1"/>
              <a:t>ởng</a:t>
            </a:r>
            <a:r>
              <a:rPr lang="en-US" sz="1800" dirty="0"/>
              <a:t> </a:t>
            </a:r>
            <a:r>
              <a:rPr lang="en-US" sz="1800" dirty="0" err="1"/>
              <a:t>làm</a:t>
            </a:r>
            <a:r>
              <a:rPr lang="en-US" sz="1800" dirty="0"/>
              <a:t> Tr</a:t>
            </a:r>
            <a:r>
              <a:rPr lang="vi-VN" sz="1800" dirty="0"/>
              <a:t>ư</a:t>
            </a:r>
            <a:r>
              <a:rPr lang="en-US" sz="1800" dirty="0" err="1"/>
              <a:t>ởng</a:t>
            </a:r>
            <a:r>
              <a:rPr lang="en-US" sz="1800" dirty="0"/>
              <a:t> ban, </a:t>
            </a:r>
            <a:r>
              <a:rPr lang="en-US" sz="1800" dirty="0" err="1"/>
              <a:t>các</a:t>
            </a:r>
            <a:r>
              <a:rPr lang="en-US" sz="1800" dirty="0"/>
              <a:t> </a:t>
            </a:r>
            <a:r>
              <a:rPr lang="en-US" sz="1800" dirty="0" err="1"/>
              <a:t>Thứ</a:t>
            </a:r>
            <a:r>
              <a:rPr lang="en-US" sz="1800" dirty="0"/>
              <a:t> </a:t>
            </a:r>
            <a:r>
              <a:rPr lang="en-US" sz="1800" dirty="0" err="1"/>
              <a:t>trưởng</a:t>
            </a:r>
            <a:r>
              <a:rPr lang="en-US" sz="1800" dirty="0"/>
              <a:t> </a:t>
            </a:r>
            <a:r>
              <a:rPr lang="en-US" sz="1800" dirty="0" err="1"/>
              <a:t>là</a:t>
            </a:r>
            <a:r>
              <a:rPr lang="en-US" sz="1800" dirty="0"/>
              <a:t> </a:t>
            </a:r>
            <a:r>
              <a:rPr lang="en-US" sz="1800" dirty="0" err="1"/>
              <a:t>các</a:t>
            </a:r>
            <a:r>
              <a:rPr lang="en-US" sz="1800" dirty="0"/>
              <a:t> </a:t>
            </a:r>
            <a:r>
              <a:rPr lang="en-US" sz="1800" dirty="0" err="1"/>
              <a:t>Phó</a:t>
            </a:r>
            <a:r>
              <a:rPr lang="en-US" sz="1800" dirty="0"/>
              <a:t> tr</a:t>
            </a:r>
            <a:r>
              <a:rPr lang="vi-VN" sz="1800" dirty="0"/>
              <a:t>ư</a:t>
            </a:r>
            <a:r>
              <a:rPr lang="en-US" sz="1800" dirty="0" err="1"/>
              <a:t>ởng</a:t>
            </a:r>
            <a:r>
              <a:rPr lang="en-US" sz="1800" dirty="0"/>
              <a:t> </a:t>
            </a:r>
            <a:r>
              <a:rPr lang="en-US" sz="1800" dirty="0" err="1"/>
              <a:t>bản</a:t>
            </a:r>
            <a:r>
              <a:rPr lang="en-US" sz="1800" dirty="0"/>
              <a:t>, </a:t>
            </a:r>
            <a:r>
              <a:rPr lang="en-US" sz="1800" dirty="0" err="1"/>
              <a:t>Thủ</a:t>
            </a:r>
            <a:r>
              <a:rPr lang="en-US" sz="1800" dirty="0"/>
              <a:t> tr</a:t>
            </a:r>
            <a:r>
              <a:rPr lang="vi-VN" sz="1800" dirty="0"/>
              <a:t>ư</a:t>
            </a:r>
            <a:r>
              <a:rPr lang="en-US" sz="1800" dirty="0" err="1"/>
              <a:t>ởng</a:t>
            </a:r>
            <a:r>
              <a:rPr lang="en-US" sz="1800" dirty="0"/>
              <a:t> </a:t>
            </a:r>
            <a:r>
              <a:rPr lang="en-US" sz="1800" dirty="0" err="1"/>
              <a:t>các</a:t>
            </a:r>
            <a:r>
              <a:rPr lang="en-US" sz="1800" dirty="0"/>
              <a:t> đ</a:t>
            </a:r>
            <a:r>
              <a:rPr lang="vi-VN" sz="1800" dirty="0"/>
              <a:t>ơ</a:t>
            </a:r>
            <a:r>
              <a:rPr lang="en-US" sz="1800" dirty="0"/>
              <a:t>n </a:t>
            </a:r>
            <a:r>
              <a:rPr lang="en-US" sz="1800" dirty="0" err="1"/>
              <a:t>vị</a:t>
            </a:r>
            <a:r>
              <a:rPr lang="en-US" sz="1800" dirty="0"/>
              <a:t> </a:t>
            </a:r>
            <a:r>
              <a:rPr lang="en-US" sz="1800" dirty="0" err="1"/>
              <a:t>là</a:t>
            </a:r>
            <a:r>
              <a:rPr lang="en-US" sz="1800" dirty="0"/>
              <a:t> </a:t>
            </a:r>
            <a:r>
              <a:rPr lang="en-US" sz="1800" dirty="0" err="1"/>
              <a:t>các</a:t>
            </a:r>
            <a:r>
              <a:rPr lang="en-US" sz="1800" dirty="0"/>
              <a:t> </a:t>
            </a:r>
            <a:r>
              <a:rPr lang="en-US" sz="1800" dirty="0" err="1"/>
              <a:t>Ủy</a:t>
            </a:r>
            <a:r>
              <a:rPr lang="en-US" sz="1800" dirty="0"/>
              <a:t> </a:t>
            </a:r>
            <a:r>
              <a:rPr lang="en-US" sz="1800" dirty="0" err="1"/>
              <a:t>viên</a:t>
            </a:r>
            <a:r>
              <a:rPr lang="en-US" sz="1800" dirty="0"/>
              <a:t> Ban </a:t>
            </a:r>
            <a:r>
              <a:rPr lang="en-US" sz="1800" dirty="0" err="1"/>
              <a:t>chỉ</a:t>
            </a:r>
            <a:r>
              <a:rPr lang="en-US" sz="1800" dirty="0"/>
              <a:t> </a:t>
            </a:r>
            <a:r>
              <a:rPr lang="en-US" sz="1800" dirty="0" err="1"/>
              <a:t>đạo</a:t>
            </a:r>
            <a:r>
              <a:rPr lang="en-US" sz="1800" dirty="0"/>
              <a:t>.</a:t>
            </a:r>
          </a:p>
          <a:p>
            <a:pPr marL="628650" indent="-514350">
              <a:buFont typeface="+mj-lt"/>
              <a:buAutoNum type="arabicPeriod"/>
            </a:pPr>
            <a:r>
              <a:rPr lang="en-US" sz="1800" dirty="0" err="1" smtClean="0"/>
              <a:t>Ngày</a:t>
            </a:r>
            <a:r>
              <a:rPr lang="en-US" sz="1800" dirty="0" smtClean="0"/>
              <a:t> </a:t>
            </a:r>
            <a:r>
              <a:rPr lang="en-US" sz="1800" dirty="0"/>
              <a:t>25/01/2022, </a:t>
            </a:r>
            <a:r>
              <a:rPr lang="en-US" sz="1800" dirty="0" err="1"/>
              <a:t>Bộ</a:t>
            </a:r>
            <a:r>
              <a:rPr lang="en-US" sz="1800" dirty="0"/>
              <a:t> GDĐT </a:t>
            </a:r>
            <a:r>
              <a:rPr lang="en-US" sz="1800" dirty="0" err="1"/>
              <a:t>tham</a:t>
            </a:r>
            <a:r>
              <a:rPr lang="en-US" sz="1800" dirty="0"/>
              <a:t> m</a:t>
            </a:r>
            <a:r>
              <a:rPr lang="vi-VN" sz="1800" dirty="0"/>
              <a:t>ư</a:t>
            </a:r>
            <a:r>
              <a:rPr lang="en-US" sz="1800" dirty="0"/>
              <a:t>u </a:t>
            </a:r>
            <a:r>
              <a:rPr lang="en-US" sz="1800" dirty="0" err="1"/>
              <a:t>Thủ</a:t>
            </a:r>
            <a:r>
              <a:rPr lang="en-US" sz="1800" dirty="0"/>
              <a:t> t</a:t>
            </a:r>
            <a:r>
              <a:rPr lang="vi-VN" sz="1800" dirty="0"/>
              <a:t>ư</a:t>
            </a:r>
            <a:r>
              <a:rPr lang="en-US" sz="1800" dirty="0" err="1"/>
              <a:t>ớng</a:t>
            </a:r>
            <a:r>
              <a:rPr lang="en-US" sz="1800" dirty="0"/>
              <a:t> </a:t>
            </a:r>
            <a:r>
              <a:rPr lang="en-US" sz="1800" dirty="0" err="1"/>
              <a:t>Chính</a:t>
            </a:r>
            <a:r>
              <a:rPr lang="en-US" sz="1800" dirty="0"/>
              <a:t> </a:t>
            </a:r>
            <a:r>
              <a:rPr lang="en-US" sz="1800" dirty="0" err="1"/>
              <a:t>phủ</a:t>
            </a:r>
            <a:r>
              <a:rPr lang="en-US" sz="1800" dirty="0"/>
              <a:t> </a:t>
            </a:r>
            <a:r>
              <a:rPr lang="en-US" sz="1800" dirty="0" err="1"/>
              <a:t>phê</a:t>
            </a:r>
            <a:r>
              <a:rPr lang="en-US" sz="1800" dirty="0"/>
              <a:t> </a:t>
            </a:r>
            <a:r>
              <a:rPr lang="en-US" sz="1800" dirty="0" err="1"/>
              <a:t>duyệt</a:t>
            </a:r>
            <a:r>
              <a:rPr lang="en-US" sz="1800" dirty="0"/>
              <a:t> </a:t>
            </a:r>
            <a:r>
              <a:rPr lang="en-US" sz="1800" dirty="0" err="1"/>
              <a:t>Đề</a:t>
            </a:r>
            <a:r>
              <a:rPr lang="en-US" sz="1800" dirty="0"/>
              <a:t> </a:t>
            </a:r>
            <a:r>
              <a:rPr lang="en-US" sz="1800" dirty="0" err="1"/>
              <a:t>án</a:t>
            </a:r>
            <a:r>
              <a:rPr lang="en-US" sz="1800" dirty="0"/>
              <a:t> “</a:t>
            </a:r>
            <a:r>
              <a:rPr lang="vi-VN" sz="1800" dirty="0"/>
              <a:t>Tăng cường ứng dụng công nghệ thông tin và chuyển đổi số trong giáo dục và đào tạo giai đoạn 2022 - 2025, định hướng đến năm 2030”: </a:t>
            </a:r>
            <a:r>
              <a:rPr lang="vi-VN" sz="1800" i="1" dirty="0">
                <a:solidFill>
                  <a:srgbClr val="0033CC"/>
                </a:solidFill>
              </a:rPr>
              <a:t>nhằm tạo hành lang chính sách, đề ra các nhiệm vụ và giải pháp chủ yếu để triển khai ứng dụng CNTT và chuyển đổi số trong ngành giáo dục đến năm 2025 và định hướng đến năm 2030</a:t>
            </a:r>
            <a:endParaRPr lang="en-US" sz="1800" i="1" dirty="0">
              <a:solidFill>
                <a:srgbClr val="0033CC"/>
              </a:solidFill>
            </a:endParaRPr>
          </a:p>
        </p:txBody>
      </p:sp>
    </p:spTree>
    <p:extLst>
      <p:ext uri="{BB962C8B-B14F-4D97-AF65-F5344CB8AC3E}">
        <p14:creationId xmlns:p14="http://schemas.microsoft.com/office/powerpoint/2010/main" val="39669920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Các</a:t>
            </a:r>
            <a:r>
              <a:rPr lang="en-US" dirty="0"/>
              <a:t> </a:t>
            </a:r>
            <a:r>
              <a:rPr lang="en-US" dirty="0" err="1"/>
              <a:t>dịch</a:t>
            </a:r>
            <a:r>
              <a:rPr lang="en-US" dirty="0"/>
              <a:t> </a:t>
            </a:r>
            <a:r>
              <a:rPr lang="en-US" dirty="0" err="1"/>
              <a:t>vụ</a:t>
            </a:r>
            <a:r>
              <a:rPr lang="en-US" dirty="0"/>
              <a:t> </a:t>
            </a:r>
            <a:r>
              <a:rPr lang="en-US" dirty="0" err="1"/>
              <a:t>hướng</a:t>
            </a:r>
            <a:r>
              <a:rPr lang="en-US" dirty="0"/>
              <a:t> </a:t>
            </a:r>
            <a:r>
              <a:rPr lang="en-US" dirty="0" err="1"/>
              <a:t>đến</a:t>
            </a:r>
            <a:r>
              <a:rPr lang="en-US" dirty="0"/>
              <a:t> </a:t>
            </a:r>
            <a:r>
              <a:rPr lang="en-US" dirty="0" err="1"/>
              <a:t>người</a:t>
            </a:r>
            <a:r>
              <a:rPr lang="en-US" dirty="0"/>
              <a:t> </a:t>
            </a:r>
            <a:r>
              <a:rPr lang="en-US" dirty="0" err="1"/>
              <a:t>học</a:t>
            </a:r>
            <a:endParaRPr lang="en-US" dirty="0"/>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cstate="print"/>
          <a:srcRect/>
          <a:stretch>
            <a:fillRect/>
          </a:stretch>
        </p:blipFill>
        <p:spPr bwMode="auto">
          <a:xfrm>
            <a:off x="0" y="858837"/>
            <a:ext cx="9156700" cy="5999163"/>
          </a:xfrm>
          <a:prstGeom prst="rect">
            <a:avLst/>
          </a:prstGeom>
          <a:noFill/>
          <a:ln w="9525">
            <a:noFill/>
            <a:miter lim="800000"/>
            <a:headEnd/>
            <a:tailEnd/>
          </a:ln>
          <a:effectLst/>
        </p:spPr>
      </p:pic>
    </p:spTree>
    <p:extLst>
      <p:ext uri="{BB962C8B-B14F-4D97-AF65-F5344CB8AC3E}">
        <p14:creationId xmlns:p14="http://schemas.microsoft.com/office/powerpoint/2010/main" val="1962376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1602"/>
            <a:ext cx="8610600" cy="825500"/>
          </a:xfrm>
        </p:spPr>
        <p:txBody>
          <a:bodyPr>
            <a:normAutofit fontScale="90000"/>
          </a:bodyPr>
          <a:lstStyle/>
          <a:p>
            <a:r>
              <a:rPr lang="en-US" dirty="0" err="1"/>
              <a:t>Phụ</a:t>
            </a:r>
            <a:r>
              <a:rPr lang="en-US" dirty="0"/>
              <a:t> </a:t>
            </a:r>
            <a:r>
              <a:rPr lang="en-US" dirty="0" err="1"/>
              <a:t>huynh</a:t>
            </a:r>
            <a:r>
              <a:rPr lang="en-US" dirty="0"/>
              <a:t> </a:t>
            </a:r>
            <a:r>
              <a:rPr lang="en-US" dirty="0" err="1"/>
              <a:t>tương</a:t>
            </a:r>
            <a:r>
              <a:rPr lang="en-US" dirty="0"/>
              <a:t> </a:t>
            </a:r>
            <a:r>
              <a:rPr lang="en-US" dirty="0" err="1"/>
              <a:t>tác</a:t>
            </a:r>
            <a:r>
              <a:rPr lang="en-US" dirty="0"/>
              <a:t> </a:t>
            </a:r>
            <a:r>
              <a:rPr lang="en-US" dirty="0" err="1"/>
              <a:t>tức</a:t>
            </a:r>
            <a:r>
              <a:rPr lang="en-US" dirty="0"/>
              <a:t> </a:t>
            </a:r>
            <a:r>
              <a:rPr lang="en-US" dirty="0" err="1"/>
              <a:t>thì</a:t>
            </a:r>
            <a:r>
              <a:rPr lang="en-US" dirty="0"/>
              <a:t> </a:t>
            </a:r>
            <a:r>
              <a:rPr lang="en-US" dirty="0" err="1"/>
              <a:t>với</a:t>
            </a:r>
            <a:r>
              <a:rPr lang="en-US" dirty="0"/>
              <a:t> </a:t>
            </a:r>
            <a:r>
              <a:rPr lang="en-US" dirty="0" err="1"/>
              <a:t>nhà</a:t>
            </a:r>
            <a:r>
              <a:rPr lang="en-US" dirty="0"/>
              <a:t> </a:t>
            </a:r>
            <a:r>
              <a:rPr lang="en-US" dirty="0" err="1"/>
              <a:t>trường</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304800" y="1371600"/>
            <a:ext cx="8377237" cy="4883150"/>
          </a:xfrm>
          <a:prstGeom prst="rect">
            <a:avLst/>
          </a:prstGeom>
          <a:noFill/>
          <a:ln w="9525">
            <a:noFill/>
            <a:miter lim="800000"/>
            <a:headEnd/>
            <a:tailEnd/>
          </a:ln>
          <a:effectLst/>
        </p:spPr>
      </p:pic>
    </p:spTree>
    <p:extLst>
      <p:ext uri="{BB962C8B-B14F-4D97-AF65-F5344CB8AC3E}">
        <p14:creationId xmlns:p14="http://schemas.microsoft.com/office/powerpoint/2010/main" val="2302060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endParaRPr lang="en-US" dirty="0"/>
          </a:p>
          <a:p>
            <a:pPr>
              <a:buNone/>
            </a:pPr>
            <a:endParaRPr lang="en-US" dirty="0"/>
          </a:p>
          <a:p>
            <a:pPr algn="ctr">
              <a:buNone/>
            </a:pPr>
            <a:r>
              <a:rPr lang="en-US" b="1" dirty="0" err="1">
                <a:solidFill>
                  <a:srgbClr val="000099"/>
                </a:solidFill>
              </a:rPr>
              <a:t>Trao</a:t>
            </a:r>
            <a:r>
              <a:rPr lang="en-US" b="1" dirty="0">
                <a:solidFill>
                  <a:srgbClr val="000099"/>
                </a:solidFill>
              </a:rPr>
              <a:t> </a:t>
            </a:r>
            <a:r>
              <a:rPr lang="en-US" b="1" dirty="0" err="1">
                <a:solidFill>
                  <a:srgbClr val="000099"/>
                </a:solidFill>
              </a:rPr>
              <a:t>đổi</a:t>
            </a:r>
            <a:r>
              <a:rPr lang="en-US" b="1" dirty="0">
                <a:solidFill>
                  <a:srgbClr val="000099"/>
                </a:solidFill>
              </a:rPr>
              <a:t>, </a:t>
            </a:r>
            <a:r>
              <a:rPr lang="en-US" b="1" dirty="0" err="1">
                <a:solidFill>
                  <a:srgbClr val="000099"/>
                </a:solidFill>
              </a:rPr>
              <a:t>thảo</a:t>
            </a:r>
            <a:r>
              <a:rPr lang="en-US" b="1" dirty="0">
                <a:solidFill>
                  <a:srgbClr val="000099"/>
                </a:solidFill>
              </a:rPr>
              <a:t> </a:t>
            </a:r>
            <a:r>
              <a:rPr lang="en-US" b="1" dirty="0" err="1">
                <a:solidFill>
                  <a:srgbClr val="000099"/>
                </a:solidFill>
              </a:rPr>
              <a:t>luận</a:t>
            </a:r>
            <a:r>
              <a:rPr lang="en-US" b="1" dirty="0">
                <a:solidFill>
                  <a:srgbClr val="000099"/>
                </a:solidFill>
              </a:rPr>
              <a:t>!</a:t>
            </a:r>
          </a:p>
        </p:txBody>
      </p:sp>
    </p:spTree>
    <p:extLst>
      <p:ext uri="{BB962C8B-B14F-4D97-AF65-F5344CB8AC3E}">
        <p14:creationId xmlns:p14="http://schemas.microsoft.com/office/powerpoint/2010/main" val="1263690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1D0D9C3-BDA8-4237-8B51-BB0EFF139E92}"/>
              </a:ext>
            </a:extLst>
          </p:cNvPr>
          <p:cNvSpPr>
            <a:spLocks noGrp="1"/>
          </p:cNvSpPr>
          <p:nvPr>
            <p:ph type="title"/>
          </p:nvPr>
        </p:nvSpPr>
        <p:spPr/>
        <p:txBody>
          <a:bodyPr/>
          <a:lstStyle/>
          <a:p>
            <a:r>
              <a:rPr lang="en-US" dirty="0"/>
              <a:t>1. </a:t>
            </a:r>
            <a:r>
              <a:rPr lang="en-US" dirty="0" err="1"/>
              <a:t>Kiến</a:t>
            </a:r>
            <a:r>
              <a:rPr lang="en-US" dirty="0"/>
              <a:t> </a:t>
            </a:r>
            <a:r>
              <a:rPr lang="en-US" dirty="0" err="1"/>
              <a:t>tạo</a:t>
            </a:r>
            <a:r>
              <a:rPr lang="en-US" dirty="0"/>
              <a:t> </a:t>
            </a:r>
            <a:r>
              <a:rPr lang="en-US" dirty="0" err="1"/>
              <a:t>chính</a:t>
            </a:r>
            <a:r>
              <a:rPr lang="en-US" dirty="0"/>
              <a:t> </a:t>
            </a:r>
            <a:r>
              <a:rPr lang="en-US" dirty="0" err="1"/>
              <a:t>sách</a:t>
            </a:r>
            <a:endParaRPr lang="en-US" dirty="0"/>
          </a:p>
        </p:txBody>
      </p:sp>
      <p:sp>
        <p:nvSpPr>
          <p:cNvPr id="3" name="Text Placeholder 2">
            <a:extLst>
              <a:ext uri="{FF2B5EF4-FFF2-40B4-BE49-F238E27FC236}">
                <a16:creationId xmlns:a16="http://schemas.microsoft.com/office/drawing/2014/main" xmlns="" id="{86422242-C005-40B0-8930-511D6C60F4E3}"/>
              </a:ext>
            </a:extLst>
          </p:cNvPr>
          <p:cNvSpPr>
            <a:spLocks noGrp="1"/>
          </p:cNvSpPr>
          <p:nvPr>
            <p:ph type="body" idx="1"/>
          </p:nvPr>
        </p:nvSpPr>
        <p:spPr/>
        <p:txBody>
          <a:bodyPr>
            <a:normAutofit fontScale="85000" lnSpcReduction="20000"/>
          </a:bodyPr>
          <a:lstStyle/>
          <a:p>
            <a:pPr marL="628650" indent="-514350">
              <a:buFont typeface="+mj-lt"/>
              <a:buAutoNum type="arabicPeriod" startAt="4"/>
            </a:pPr>
            <a:r>
              <a:rPr lang="en-US" dirty="0" err="1" smtClean="0"/>
              <a:t>Thông</a:t>
            </a:r>
            <a:r>
              <a:rPr lang="en-US" dirty="0" smtClean="0"/>
              <a:t> </a:t>
            </a:r>
            <a:r>
              <a:rPr lang="en-US" dirty="0" err="1"/>
              <a:t>tư</a:t>
            </a:r>
            <a:r>
              <a:rPr lang="en-US" dirty="0"/>
              <a:t> 09/2021/TT-BGDĐT </a:t>
            </a:r>
            <a:r>
              <a:rPr lang="en-US" dirty="0" err="1"/>
              <a:t>Quy</a:t>
            </a:r>
            <a:r>
              <a:rPr lang="en-US" dirty="0"/>
              <a:t> </a:t>
            </a:r>
            <a:r>
              <a:rPr lang="en-US" dirty="0" err="1"/>
              <a:t>định</a:t>
            </a:r>
            <a:r>
              <a:rPr lang="en-US" dirty="0"/>
              <a:t> </a:t>
            </a:r>
            <a:r>
              <a:rPr lang="en-US" dirty="0" err="1"/>
              <a:t>về</a:t>
            </a:r>
            <a:r>
              <a:rPr lang="en-US" dirty="0"/>
              <a:t> </a:t>
            </a:r>
            <a:r>
              <a:rPr lang="en-US" dirty="0" err="1"/>
              <a:t>quản</a:t>
            </a:r>
            <a:r>
              <a:rPr lang="en-US" dirty="0"/>
              <a:t> </a:t>
            </a:r>
            <a:r>
              <a:rPr lang="en-US" dirty="0" err="1"/>
              <a:t>lý</a:t>
            </a:r>
            <a:r>
              <a:rPr lang="en-US" dirty="0"/>
              <a:t> </a:t>
            </a:r>
            <a:r>
              <a:rPr lang="en-US" dirty="0" err="1"/>
              <a:t>và</a:t>
            </a:r>
            <a:r>
              <a:rPr lang="en-US" dirty="0"/>
              <a:t> </a:t>
            </a:r>
            <a:r>
              <a:rPr lang="en-US" dirty="0" err="1"/>
              <a:t>tổ</a:t>
            </a:r>
            <a:r>
              <a:rPr lang="en-US" dirty="0"/>
              <a:t> </a:t>
            </a:r>
            <a:r>
              <a:rPr lang="en-US" dirty="0" err="1"/>
              <a:t>chức</a:t>
            </a:r>
            <a:r>
              <a:rPr lang="en-US" dirty="0"/>
              <a:t> </a:t>
            </a:r>
            <a:r>
              <a:rPr lang="en-US" dirty="0" err="1"/>
              <a:t>dạy</a:t>
            </a:r>
            <a:r>
              <a:rPr lang="en-US" dirty="0"/>
              <a:t> </a:t>
            </a:r>
            <a:r>
              <a:rPr lang="en-US" dirty="0" err="1"/>
              <a:t>học</a:t>
            </a:r>
            <a:r>
              <a:rPr lang="en-US" dirty="0"/>
              <a:t> </a:t>
            </a:r>
            <a:r>
              <a:rPr lang="en-US" dirty="0" err="1"/>
              <a:t>trực</a:t>
            </a:r>
            <a:r>
              <a:rPr lang="en-US" dirty="0"/>
              <a:t> </a:t>
            </a:r>
            <a:r>
              <a:rPr lang="en-US" dirty="0" err="1"/>
              <a:t>tuyến</a:t>
            </a:r>
            <a:r>
              <a:rPr lang="en-US" dirty="0"/>
              <a:t> </a:t>
            </a:r>
            <a:r>
              <a:rPr lang="en-US" dirty="0" err="1"/>
              <a:t>trong</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và</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thường</a:t>
            </a:r>
            <a:r>
              <a:rPr lang="en-US" dirty="0"/>
              <a:t> </a:t>
            </a:r>
            <a:r>
              <a:rPr lang="en-US" dirty="0" err="1"/>
              <a:t>xuyên</a:t>
            </a:r>
            <a:r>
              <a:rPr lang="en-US" dirty="0"/>
              <a:t>: </a:t>
            </a:r>
            <a:r>
              <a:rPr lang="en-US" i="1" dirty="0" err="1">
                <a:solidFill>
                  <a:srgbClr val="0033CC"/>
                </a:solidFill>
              </a:rPr>
              <a:t>nhằm</a:t>
            </a:r>
            <a:r>
              <a:rPr lang="en-US" i="1" dirty="0">
                <a:solidFill>
                  <a:srgbClr val="0033CC"/>
                </a:solidFill>
              </a:rPr>
              <a:t> </a:t>
            </a:r>
            <a:r>
              <a:rPr lang="en-US" i="1" dirty="0" err="1">
                <a:solidFill>
                  <a:srgbClr val="0033CC"/>
                </a:solidFill>
              </a:rPr>
              <a:t>tạo</a:t>
            </a:r>
            <a:r>
              <a:rPr lang="en-US" i="1" dirty="0">
                <a:solidFill>
                  <a:srgbClr val="0033CC"/>
                </a:solidFill>
              </a:rPr>
              <a:t> </a:t>
            </a:r>
            <a:r>
              <a:rPr lang="en-US" i="1" dirty="0" err="1">
                <a:solidFill>
                  <a:srgbClr val="0033CC"/>
                </a:solidFill>
              </a:rPr>
              <a:t>hành</a:t>
            </a:r>
            <a:r>
              <a:rPr lang="en-US" i="1" dirty="0">
                <a:solidFill>
                  <a:srgbClr val="0033CC"/>
                </a:solidFill>
              </a:rPr>
              <a:t> </a:t>
            </a:r>
            <a:r>
              <a:rPr lang="en-US" i="1" dirty="0" err="1">
                <a:solidFill>
                  <a:srgbClr val="0033CC"/>
                </a:solidFill>
              </a:rPr>
              <a:t>lang</a:t>
            </a:r>
            <a:r>
              <a:rPr lang="en-US" i="1" dirty="0">
                <a:solidFill>
                  <a:srgbClr val="0033CC"/>
                </a:solidFill>
              </a:rPr>
              <a:t> </a:t>
            </a:r>
            <a:r>
              <a:rPr lang="en-US" i="1" dirty="0" err="1">
                <a:solidFill>
                  <a:srgbClr val="0033CC"/>
                </a:solidFill>
              </a:rPr>
              <a:t>pháp</a:t>
            </a:r>
            <a:r>
              <a:rPr lang="en-US" i="1" dirty="0">
                <a:solidFill>
                  <a:srgbClr val="0033CC"/>
                </a:solidFill>
              </a:rPr>
              <a:t> </a:t>
            </a:r>
            <a:r>
              <a:rPr lang="en-US" i="1" dirty="0" err="1">
                <a:solidFill>
                  <a:srgbClr val="0033CC"/>
                </a:solidFill>
              </a:rPr>
              <a:t>lý</a:t>
            </a:r>
            <a:r>
              <a:rPr lang="en-US" i="1" dirty="0">
                <a:solidFill>
                  <a:srgbClr val="0033CC"/>
                </a:solidFill>
              </a:rPr>
              <a:t> </a:t>
            </a:r>
            <a:r>
              <a:rPr lang="en-US" i="1" dirty="0" err="1">
                <a:solidFill>
                  <a:srgbClr val="0033CC"/>
                </a:solidFill>
              </a:rPr>
              <a:t>để</a:t>
            </a:r>
            <a:r>
              <a:rPr lang="en-US" i="1" dirty="0">
                <a:solidFill>
                  <a:srgbClr val="0033CC"/>
                </a:solidFill>
              </a:rPr>
              <a:t> </a:t>
            </a:r>
            <a:r>
              <a:rPr lang="en-US" i="1" dirty="0" err="1">
                <a:solidFill>
                  <a:srgbClr val="0033CC"/>
                </a:solidFill>
              </a:rPr>
              <a:t>triển</a:t>
            </a:r>
            <a:r>
              <a:rPr lang="en-US" i="1" dirty="0">
                <a:solidFill>
                  <a:srgbClr val="0033CC"/>
                </a:solidFill>
              </a:rPr>
              <a:t> </a:t>
            </a:r>
            <a:r>
              <a:rPr lang="en-US" i="1" dirty="0" err="1">
                <a:solidFill>
                  <a:srgbClr val="0033CC"/>
                </a:solidFill>
              </a:rPr>
              <a:t>tổ</a:t>
            </a:r>
            <a:r>
              <a:rPr lang="en-US" i="1" dirty="0">
                <a:solidFill>
                  <a:srgbClr val="0033CC"/>
                </a:solidFill>
              </a:rPr>
              <a:t> </a:t>
            </a:r>
            <a:r>
              <a:rPr lang="en-US" i="1" dirty="0" err="1">
                <a:solidFill>
                  <a:srgbClr val="0033CC"/>
                </a:solidFill>
              </a:rPr>
              <a:t>chức</a:t>
            </a:r>
            <a:r>
              <a:rPr lang="en-US" i="1" dirty="0">
                <a:solidFill>
                  <a:srgbClr val="0033CC"/>
                </a:solidFill>
              </a:rPr>
              <a:t> </a:t>
            </a:r>
            <a:r>
              <a:rPr lang="en-US" i="1" dirty="0" err="1">
                <a:solidFill>
                  <a:srgbClr val="0033CC"/>
                </a:solidFill>
              </a:rPr>
              <a:t>dạy</a:t>
            </a:r>
            <a:r>
              <a:rPr lang="en-US" i="1" dirty="0">
                <a:solidFill>
                  <a:srgbClr val="0033CC"/>
                </a:solidFill>
              </a:rPr>
              <a:t> </a:t>
            </a:r>
            <a:r>
              <a:rPr lang="en-US" i="1" dirty="0" err="1">
                <a:solidFill>
                  <a:srgbClr val="0033CC"/>
                </a:solidFill>
              </a:rPr>
              <a:t>học</a:t>
            </a:r>
            <a:r>
              <a:rPr lang="en-US" i="1" dirty="0">
                <a:solidFill>
                  <a:srgbClr val="0033CC"/>
                </a:solidFill>
              </a:rPr>
              <a:t> </a:t>
            </a:r>
            <a:r>
              <a:rPr lang="en-US" i="1" dirty="0" err="1">
                <a:solidFill>
                  <a:srgbClr val="0033CC"/>
                </a:solidFill>
              </a:rPr>
              <a:t>trực</a:t>
            </a:r>
            <a:r>
              <a:rPr lang="en-US" i="1" dirty="0">
                <a:solidFill>
                  <a:srgbClr val="0033CC"/>
                </a:solidFill>
              </a:rPr>
              <a:t> </a:t>
            </a:r>
            <a:r>
              <a:rPr lang="en-US" i="1" dirty="0" err="1">
                <a:solidFill>
                  <a:srgbClr val="0033CC"/>
                </a:solidFill>
              </a:rPr>
              <a:t>tuyến</a:t>
            </a:r>
            <a:r>
              <a:rPr lang="en-US" i="1" dirty="0">
                <a:solidFill>
                  <a:srgbClr val="0033CC"/>
                </a:solidFill>
              </a:rPr>
              <a:t> </a:t>
            </a:r>
            <a:r>
              <a:rPr lang="en-US" i="1" dirty="0" err="1">
                <a:solidFill>
                  <a:srgbClr val="0033CC"/>
                </a:solidFill>
              </a:rPr>
              <a:t>trong</a:t>
            </a:r>
            <a:r>
              <a:rPr lang="en-US" i="1" dirty="0">
                <a:solidFill>
                  <a:srgbClr val="0033CC"/>
                </a:solidFill>
              </a:rPr>
              <a:t> </a:t>
            </a:r>
            <a:r>
              <a:rPr lang="en-US" i="1" dirty="0" err="1">
                <a:solidFill>
                  <a:srgbClr val="0033CC"/>
                </a:solidFill>
              </a:rPr>
              <a:t>trường</a:t>
            </a:r>
            <a:r>
              <a:rPr lang="en-US" i="1" dirty="0">
                <a:solidFill>
                  <a:srgbClr val="0033CC"/>
                </a:solidFill>
              </a:rPr>
              <a:t> </a:t>
            </a:r>
            <a:r>
              <a:rPr lang="en-US" i="1" dirty="0" err="1">
                <a:solidFill>
                  <a:srgbClr val="0033CC"/>
                </a:solidFill>
              </a:rPr>
              <a:t>phổ</a:t>
            </a:r>
            <a:r>
              <a:rPr lang="en-US" i="1" dirty="0">
                <a:solidFill>
                  <a:srgbClr val="0033CC"/>
                </a:solidFill>
              </a:rPr>
              <a:t> </a:t>
            </a:r>
            <a:r>
              <a:rPr lang="en-US" i="1" dirty="0" err="1">
                <a:solidFill>
                  <a:srgbClr val="0033CC"/>
                </a:solidFill>
              </a:rPr>
              <a:t>thông</a:t>
            </a:r>
            <a:r>
              <a:rPr lang="en-US" i="1" dirty="0">
                <a:solidFill>
                  <a:srgbClr val="0033CC"/>
                </a:solidFill>
              </a:rPr>
              <a:t>, </a:t>
            </a:r>
            <a:r>
              <a:rPr lang="en-US" i="1" dirty="0" err="1">
                <a:solidFill>
                  <a:srgbClr val="0033CC"/>
                </a:solidFill>
              </a:rPr>
              <a:t>kế</a:t>
            </a:r>
            <a:r>
              <a:rPr lang="en-US" i="1" dirty="0">
                <a:solidFill>
                  <a:srgbClr val="0033CC"/>
                </a:solidFill>
              </a:rPr>
              <a:t> </a:t>
            </a:r>
            <a:r>
              <a:rPr lang="en-US" i="1" dirty="0" err="1">
                <a:solidFill>
                  <a:srgbClr val="0033CC"/>
                </a:solidFill>
              </a:rPr>
              <a:t>thừa</a:t>
            </a:r>
            <a:r>
              <a:rPr lang="en-US" i="1" dirty="0">
                <a:solidFill>
                  <a:srgbClr val="0033CC"/>
                </a:solidFill>
              </a:rPr>
              <a:t> </a:t>
            </a:r>
            <a:r>
              <a:rPr lang="en-US" i="1" dirty="0" err="1">
                <a:solidFill>
                  <a:srgbClr val="0033CC"/>
                </a:solidFill>
              </a:rPr>
              <a:t>được</a:t>
            </a:r>
            <a:r>
              <a:rPr lang="en-US" i="1" dirty="0">
                <a:solidFill>
                  <a:srgbClr val="0033CC"/>
                </a:solidFill>
              </a:rPr>
              <a:t> </a:t>
            </a:r>
            <a:r>
              <a:rPr lang="en-US" i="1" dirty="0" err="1">
                <a:solidFill>
                  <a:srgbClr val="0033CC"/>
                </a:solidFill>
              </a:rPr>
              <a:t>thành</a:t>
            </a:r>
            <a:r>
              <a:rPr lang="en-US" i="1" dirty="0">
                <a:solidFill>
                  <a:srgbClr val="0033CC"/>
                </a:solidFill>
              </a:rPr>
              <a:t> </a:t>
            </a:r>
            <a:r>
              <a:rPr lang="en-US" i="1" dirty="0" err="1">
                <a:solidFill>
                  <a:srgbClr val="0033CC"/>
                </a:solidFill>
              </a:rPr>
              <a:t>quả</a:t>
            </a:r>
            <a:r>
              <a:rPr lang="en-US" i="1" dirty="0">
                <a:solidFill>
                  <a:srgbClr val="0033CC"/>
                </a:solidFill>
              </a:rPr>
              <a:t> </a:t>
            </a:r>
            <a:r>
              <a:rPr lang="en-US" i="1" dirty="0" err="1">
                <a:solidFill>
                  <a:srgbClr val="0033CC"/>
                </a:solidFill>
              </a:rPr>
              <a:t>dạy</a:t>
            </a:r>
            <a:r>
              <a:rPr lang="en-US" i="1" dirty="0">
                <a:solidFill>
                  <a:srgbClr val="0033CC"/>
                </a:solidFill>
              </a:rPr>
              <a:t> </a:t>
            </a:r>
            <a:r>
              <a:rPr lang="en-US" i="1" dirty="0" err="1">
                <a:solidFill>
                  <a:srgbClr val="0033CC"/>
                </a:solidFill>
              </a:rPr>
              <a:t>học</a:t>
            </a:r>
            <a:r>
              <a:rPr lang="en-US" i="1" dirty="0">
                <a:solidFill>
                  <a:srgbClr val="0033CC"/>
                </a:solidFill>
              </a:rPr>
              <a:t> </a:t>
            </a:r>
            <a:r>
              <a:rPr lang="en-US" i="1" dirty="0" err="1">
                <a:solidFill>
                  <a:srgbClr val="0033CC"/>
                </a:solidFill>
              </a:rPr>
              <a:t>trực</a:t>
            </a:r>
            <a:r>
              <a:rPr lang="en-US" i="1" dirty="0">
                <a:solidFill>
                  <a:srgbClr val="0033CC"/>
                </a:solidFill>
              </a:rPr>
              <a:t> </a:t>
            </a:r>
            <a:r>
              <a:rPr lang="en-US" i="1" dirty="0" err="1">
                <a:solidFill>
                  <a:srgbClr val="0033CC"/>
                </a:solidFill>
              </a:rPr>
              <a:t>tuyến</a:t>
            </a:r>
            <a:r>
              <a:rPr lang="en-US" i="1" dirty="0">
                <a:solidFill>
                  <a:srgbClr val="0033CC"/>
                </a:solidFill>
              </a:rPr>
              <a:t> </a:t>
            </a:r>
            <a:r>
              <a:rPr lang="en-US" i="1" dirty="0" err="1">
                <a:solidFill>
                  <a:srgbClr val="0033CC"/>
                </a:solidFill>
              </a:rPr>
              <a:t>khi</a:t>
            </a:r>
            <a:r>
              <a:rPr lang="en-US" i="1" dirty="0">
                <a:solidFill>
                  <a:srgbClr val="0033CC"/>
                </a:solidFill>
              </a:rPr>
              <a:t> </a:t>
            </a:r>
            <a:r>
              <a:rPr lang="en-US" i="1" dirty="0" err="1">
                <a:solidFill>
                  <a:srgbClr val="0033CC"/>
                </a:solidFill>
              </a:rPr>
              <a:t>ứng</a:t>
            </a:r>
            <a:r>
              <a:rPr lang="en-US" i="1" dirty="0">
                <a:solidFill>
                  <a:srgbClr val="0033CC"/>
                </a:solidFill>
              </a:rPr>
              <a:t> </a:t>
            </a:r>
            <a:r>
              <a:rPr lang="en-US" i="1" dirty="0" err="1">
                <a:solidFill>
                  <a:srgbClr val="0033CC"/>
                </a:solidFill>
              </a:rPr>
              <a:t>phó</a:t>
            </a:r>
            <a:r>
              <a:rPr lang="en-US" i="1" dirty="0">
                <a:solidFill>
                  <a:srgbClr val="0033CC"/>
                </a:solidFill>
              </a:rPr>
              <a:t> </a:t>
            </a:r>
            <a:r>
              <a:rPr lang="en-US" i="1" dirty="0" err="1">
                <a:solidFill>
                  <a:srgbClr val="0033CC"/>
                </a:solidFill>
              </a:rPr>
              <a:t>với</a:t>
            </a:r>
            <a:r>
              <a:rPr lang="en-US" i="1" dirty="0">
                <a:solidFill>
                  <a:srgbClr val="0033CC"/>
                </a:solidFill>
              </a:rPr>
              <a:t> </a:t>
            </a:r>
            <a:r>
              <a:rPr lang="en-US" i="1" dirty="0" err="1">
                <a:solidFill>
                  <a:srgbClr val="0033CC"/>
                </a:solidFill>
              </a:rPr>
              <a:t>đại</a:t>
            </a:r>
            <a:r>
              <a:rPr lang="en-US" i="1" dirty="0">
                <a:solidFill>
                  <a:srgbClr val="0033CC"/>
                </a:solidFill>
              </a:rPr>
              <a:t> </a:t>
            </a:r>
            <a:r>
              <a:rPr lang="en-US" i="1" dirty="0" err="1">
                <a:solidFill>
                  <a:srgbClr val="0033CC"/>
                </a:solidFill>
              </a:rPr>
              <a:t>dịch</a:t>
            </a:r>
            <a:r>
              <a:rPr lang="en-US" i="1" dirty="0">
                <a:solidFill>
                  <a:srgbClr val="0033CC"/>
                </a:solidFill>
              </a:rPr>
              <a:t> Covid-19, </a:t>
            </a:r>
            <a:r>
              <a:rPr lang="en-US" i="1" dirty="0" err="1">
                <a:solidFill>
                  <a:srgbClr val="0033CC"/>
                </a:solidFill>
              </a:rPr>
              <a:t>ứng</a:t>
            </a:r>
            <a:r>
              <a:rPr lang="en-US" i="1" dirty="0">
                <a:solidFill>
                  <a:srgbClr val="0033CC"/>
                </a:solidFill>
              </a:rPr>
              <a:t> </a:t>
            </a:r>
            <a:r>
              <a:rPr lang="en-US" i="1" dirty="0" err="1">
                <a:solidFill>
                  <a:srgbClr val="0033CC"/>
                </a:solidFill>
              </a:rPr>
              <a:t>dụng</a:t>
            </a:r>
            <a:r>
              <a:rPr lang="en-US" i="1" dirty="0">
                <a:solidFill>
                  <a:srgbClr val="0033CC"/>
                </a:solidFill>
              </a:rPr>
              <a:t> </a:t>
            </a:r>
            <a:r>
              <a:rPr lang="en-US" i="1" dirty="0" err="1">
                <a:solidFill>
                  <a:srgbClr val="0033CC"/>
                </a:solidFill>
              </a:rPr>
              <a:t>hiệu</a:t>
            </a:r>
            <a:r>
              <a:rPr lang="en-US" i="1" dirty="0">
                <a:solidFill>
                  <a:srgbClr val="0033CC"/>
                </a:solidFill>
              </a:rPr>
              <a:t> </a:t>
            </a:r>
            <a:r>
              <a:rPr lang="en-US" i="1" dirty="0" err="1">
                <a:solidFill>
                  <a:srgbClr val="0033CC"/>
                </a:solidFill>
              </a:rPr>
              <a:t>quả</a:t>
            </a:r>
            <a:r>
              <a:rPr lang="en-US" i="1" dirty="0">
                <a:solidFill>
                  <a:srgbClr val="0033CC"/>
                </a:solidFill>
              </a:rPr>
              <a:t> </a:t>
            </a:r>
            <a:r>
              <a:rPr lang="en-US" i="1" dirty="0" err="1">
                <a:solidFill>
                  <a:srgbClr val="0033CC"/>
                </a:solidFill>
              </a:rPr>
              <a:t>công</a:t>
            </a:r>
            <a:r>
              <a:rPr lang="en-US" i="1" dirty="0">
                <a:solidFill>
                  <a:srgbClr val="0033CC"/>
                </a:solidFill>
              </a:rPr>
              <a:t> </a:t>
            </a:r>
            <a:r>
              <a:rPr lang="en-US" i="1" dirty="0" err="1">
                <a:solidFill>
                  <a:srgbClr val="0033CC"/>
                </a:solidFill>
              </a:rPr>
              <a:t>nghệ</a:t>
            </a:r>
            <a:r>
              <a:rPr lang="en-US" i="1" dirty="0">
                <a:solidFill>
                  <a:srgbClr val="0033CC"/>
                </a:solidFill>
              </a:rPr>
              <a:t> </a:t>
            </a:r>
            <a:r>
              <a:rPr lang="en-US" i="1" dirty="0" err="1">
                <a:solidFill>
                  <a:srgbClr val="0033CC"/>
                </a:solidFill>
              </a:rPr>
              <a:t>hiện</a:t>
            </a:r>
            <a:r>
              <a:rPr lang="en-US" i="1" dirty="0">
                <a:solidFill>
                  <a:srgbClr val="0033CC"/>
                </a:solidFill>
              </a:rPr>
              <a:t> </a:t>
            </a:r>
            <a:r>
              <a:rPr lang="en-US" i="1" dirty="0" err="1">
                <a:solidFill>
                  <a:srgbClr val="0033CC"/>
                </a:solidFill>
              </a:rPr>
              <a:t>đại</a:t>
            </a:r>
            <a:r>
              <a:rPr lang="en-US" i="1" dirty="0">
                <a:solidFill>
                  <a:srgbClr val="0033CC"/>
                </a:solidFill>
              </a:rPr>
              <a:t> </a:t>
            </a:r>
            <a:r>
              <a:rPr lang="en-US" i="1" dirty="0" err="1">
                <a:solidFill>
                  <a:srgbClr val="0033CC"/>
                </a:solidFill>
              </a:rPr>
              <a:t>trong</a:t>
            </a:r>
            <a:r>
              <a:rPr lang="en-US" i="1" dirty="0">
                <a:solidFill>
                  <a:srgbClr val="0033CC"/>
                </a:solidFill>
              </a:rPr>
              <a:t> </a:t>
            </a:r>
            <a:r>
              <a:rPr lang="en-US" i="1" dirty="0" err="1">
                <a:solidFill>
                  <a:srgbClr val="0033CC"/>
                </a:solidFill>
              </a:rPr>
              <a:t>đổi</a:t>
            </a:r>
            <a:r>
              <a:rPr lang="en-US" i="1" dirty="0">
                <a:solidFill>
                  <a:srgbClr val="0033CC"/>
                </a:solidFill>
              </a:rPr>
              <a:t> </a:t>
            </a:r>
            <a:r>
              <a:rPr lang="en-US" i="1" dirty="0" err="1">
                <a:solidFill>
                  <a:srgbClr val="0033CC"/>
                </a:solidFill>
              </a:rPr>
              <a:t>mới</a:t>
            </a:r>
            <a:r>
              <a:rPr lang="en-US" i="1" dirty="0">
                <a:solidFill>
                  <a:srgbClr val="0033CC"/>
                </a:solidFill>
              </a:rPr>
              <a:t> </a:t>
            </a:r>
            <a:r>
              <a:rPr lang="en-US" i="1" dirty="0" err="1">
                <a:solidFill>
                  <a:srgbClr val="0033CC"/>
                </a:solidFill>
              </a:rPr>
              <a:t>nội</a:t>
            </a:r>
            <a:r>
              <a:rPr lang="en-US" i="1" dirty="0">
                <a:solidFill>
                  <a:srgbClr val="0033CC"/>
                </a:solidFill>
              </a:rPr>
              <a:t> dung </a:t>
            </a:r>
            <a:r>
              <a:rPr lang="en-US" i="1" dirty="0" err="1">
                <a:solidFill>
                  <a:srgbClr val="0033CC"/>
                </a:solidFill>
              </a:rPr>
              <a:t>và</a:t>
            </a:r>
            <a:r>
              <a:rPr lang="en-US" i="1" dirty="0">
                <a:solidFill>
                  <a:srgbClr val="0033CC"/>
                </a:solidFill>
              </a:rPr>
              <a:t> </a:t>
            </a:r>
            <a:r>
              <a:rPr lang="en-US" i="1" dirty="0" err="1">
                <a:solidFill>
                  <a:srgbClr val="0033CC"/>
                </a:solidFill>
              </a:rPr>
              <a:t>phương</a:t>
            </a:r>
            <a:r>
              <a:rPr lang="en-US" i="1" dirty="0">
                <a:solidFill>
                  <a:srgbClr val="0033CC"/>
                </a:solidFill>
              </a:rPr>
              <a:t> </a:t>
            </a:r>
            <a:r>
              <a:rPr lang="en-US" i="1" dirty="0" err="1">
                <a:solidFill>
                  <a:srgbClr val="0033CC"/>
                </a:solidFill>
              </a:rPr>
              <a:t>pháp</a:t>
            </a:r>
            <a:r>
              <a:rPr lang="en-US" i="1" dirty="0">
                <a:solidFill>
                  <a:srgbClr val="0033CC"/>
                </a:solidFill>
              </a:rPr>
              <a:t> </a:t>
            </a:r>
            <a:r>
              <a:rPr lang="en-US" i="1" dirty="0" err="1">
                <a:solidFill>
                  <a:srgbClr val="0033CC"/>
                </a:solidFill>
              </a:rPr>
              <a:t>dạy</a:t>
            </a:r>
            <a:r>
              <a:rPr lang="en-US" i="1" dirty="0">
                <a:solidFill>
                  <a:srgbClr val="0033CC"/>
                </a:solidFill>
              </a:rPr>
              <a:t> </a:t>
            </a:r>
            <a:r>
              <a:rPr lang="en-US" i="1" dirty="0" err="1">
                <a:solidFill>
                  <a:srgbClr val="0033CC"/>
                </a:solidFill>
              </a:rPr>
              <a:t>học</a:t>
            </a:r>
            <a:r>
              <a:rPr lang="en-US" i="1" dirty="0">
                <a:solidFill>
                  <a:srgbClr val="0033CC"/>
                </a:solidFill>
              </a:rPr>
              <a:t>.</a:t>
            </a:r>
          </a:p>
          <a:p>
            <a:pPr marL="628650" indent="-514350">
              <a:buFont typeface="+mj-lt"/>
              <a:buAutoNum type="arabicPeriod" startAt="4"/>
            </a:pPr>
            <a:r>
              <a:rPr lang="vi-VN" dirty="0"/>
              <a:t>Thông tư quy định về cơ sở dữ liệu giáo dục và đào tạo</a:t>
            </a:r>
            <a:r>
              <a:rPr lang="en-US" dirty="0"/>
              <a:t> (</a:t>
            </a:r>
            <a:r>
              <a:rPr lang="en-US" dirty="0" err="1"/>
              <a:t>Thông</a:t>
            </a:r>
            <a:r>
              <a:rPr lang="en-US" dirty="0"/>
              <a:t> t</a:t>
            </a:r>
            <a:r>
              <a:rPr lang="vi-VN" dirty="0"/>
              <a:t>ư</a:t>
            </a:r>
            <a:r>
              <a:rPr lang="en-US" dirty="0"/>
              <a:t> 42/2021/TT-BGDĐT)</a:t>
            </a:r>
            <a:r>
              <a:rPr lang="vi-VN" dirty="0"/>
              <a:t>: </a:t>
            </a:r>
            <a:r>
              <a:rPr lang="vi-VN" i="1" dirty="0">
                <a:solidFill>
                  <a:srgbClr val="0033CC"/>
                </a:solidFill>
              </a:rPr>
              <a:t>nhằm tạo hành lang pháp lý trong việc quản lý, xây dựng, phát triển, khai thác sử dụng và duy trì hoạt động các hệ thống CSDL GDĐT, thúc đẩy chuyển đổi số trong quản trị và quản lý giáo dục.</a:t>
            </a:r>
            <a:endParaRPr lang="en-US" i="1" dirty="0">
              <a:solidFill>
                <a:srgbClr val="0033CC"/>
              </a:solidFill>
            </a:endParaRPr>
          </a:p>
          <a:p>
            <a:endParaRPr lang="en-US" dirty="0"/>
          </a:p>
        </p:txBody>
      </p:sp>
    </p:spTree>
    <p:extLst>
      <p:ext uri="{BB962C8B-B14F-4D97-AF65-F5344CB8AC3E}">
        <p14:creationId xmlns:p14="http://schemas.microsoft.com/office/powerpoint/2010/main" val="2976356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9007AC-1104-4C88-9A3F-02B0D5082CD5}"/>
              </a:ext>
            </a:extLst>
          </p:cNvPr>
          <p:cNvSpPr>
            <a:spLocks noGrp="1"/>
          </p:cNvSpPr>
          <p:nvPr>
            <p:ph type="title"/>
          </p:nvPr>
        </p:nvSpPr>
        <p:spPr/>
        <p:txBody>
          <a:bodyPr>
            <a:normAutofit/>
          </a:bodyPr>
          <a:lstStyle/>
          <a:p>
            <a:r>
              <a:rPr lang="en-US" dirty="0"/>
              <a:t>1. </a:t>
            </a:r>
            <a:r>
              <a:rPr lang="en-US" dirty="0" err="1"/>
              <a:t>Kiến</a:t>
            </a:r>
            <a:r>
              <a:rPr lang="en-US" dirty="0"/>
              <a:t> </a:t>
            </a:r>
            <a:r>
              <a:rPr lang="en-US" dirty="0" err="1"/>
              <a:t>tạo</a:t>
            </a:r>
            <a:r>
              <a:rPr lang="en-US" dirty="0"/>
              <a:t> </a:t>
            </a:r>
            <a:r>
              <a:rPr lang="en-US" dirty="0" err="1"/>
              <a:t>chính</a:t>
            </a:r>
            <a:r>
              <a:rPr lang="en-US" dirty="0"/>
              <a:t> </a:t>
            </a:r>
            <a:r>
              <a:rPr lang="en-US" dirty="0" err="1"/>
              <a:t>sách</a:t>
            </a:r>
            <a:endParaRPr lang="en-US" dirty="0"/>
          </a:p>
        </p:txBody>
      </p:sp>
      <p:sp>
        <p:nvSpPr>
          <p:cNvPr id="3" name="Text Placeholder 2">
            <a:extLst>
              <a:ext uri="{FF2B5EF4-FFF2-40B4-BE49-F238E27FC236}">
                <a16:creationId xmlns:a16="http://schemas.microsoft.com/office/drawing/2014/main" xmlns="" id="{2C7B2D0E-BEFF-4906-BB55-3ACD427C7DF9}"/>
              </a:ext>
            </a:extLst>
          </p:cNvPr>
          <p:cNvSpPr>
            <a:spLocks noGrp="1"/>
          </p:cNvSpPr>
          <p:nvPr>
            <p:ph type="body" idx="1"/>
          </p:nvPr>
        </p:nvSpPr>
        <p:spPr>
          <a:xfrm>
            <a:off x="457200" y="1066800"/>
            <a:ext cx="8325650" cy="5418523"/>
          </a:xfrm>
        </p:spPr>
        <p:txBody>
          <a:bodyPr>
            <a:normAutofit fontScale="92500" lnSpcReduction="10000"/>
          </a:bodyPr>
          <a:lstStyle/>
          <a:p>
            <a:pPr marL="628650" indent="-514350">
              <a:buFont typeface="+mj-lt"/>
              <a:buAutoNum type="arabicPeriod" startAt="7"/>
            </a:pPr>
            <a:r>
              <a:rPr lang="vi-VN" sz="2400" dirty="0"/>
              <a:t>Quyết định quy định về dữ liệu (chuẩn dữ liệu) của ngành giáo dục </a:t>
            </a:r>
            <a:r>
              <a:rPr lang="en-US" sz="2400" dirty="0"/>
              <a:t>(</a:t>
            </a:r>
            <a:r>
              <a:rPr lang="en-US" sz="2400" dirty="0" err="1"/>
              <a:t>Quyết</a:t>
            </a:r>
            <a:r>
              <a:rPr lang="en-US" sz="2400" dirty="0"/>
              <a:t> </a:t>
            </a:r>
            <a:r>
              <a:rPr lang="en-US" sz="2400" dirty="0" err="1"/>
              <a:t>định</a:t>
            </a:r>
            <a:r>
              <a:rPr lang="en-US" sz="2400" dirty="0"/>
              <a:t> </a:t>
            </a:r>
            <a:r>
              <a:rPr lang="en-US" sz="2400" dirty="0" err="1"/>
              <a:t>số</a:t>
            </a:r>
            <a:r>
              <a:rPr lang="en-US" sz="2400" dirty="0"/>
              <a:t> 4998/QĐ-BGDĐT </a:t>
            </a:r>
            <a:r>
              <a:rPr lang="en-US" sz="2400" dirty="0" err="1"/>
              <a:t>ngày</a:t>
            </a:r>
            <a:r>
              <a:rPr lang="en-US" sz="2400" dirty="0"/>
              <a:t> 31/12/2021)</a:t>
            </a:r>
            <a:r>
              <a:rPr lang="vi-VN" sz="2400" dirty="0"/>
              <a:t>:</a:t>
            </a:r>
            <a:r>
              <a:rPr lang="vi-VN" sz="2400" i="1" dirty="0"/>
              <a:t> </a:t>
            </a:r>
            <a:r>
              <a:rPr lang="vi-VN" sz="2400" i="1" dirty="0">
                <a:solidFill>
                  <a:srgbClr val="0033CC"/>
                </a:solidFill>
              </a:rPr>
              <a:t>nhằm triển khai</a:t>
            </a:r>
            <a:r>
              <a:rPr lang="en-US" sz="2400" i="1" dirty="0">
                <a:solidFill>
                  <a:srgbClr val="0033CC"/>
                </a:solidFill>
              </a:rPr>
              <a:t> </a:t>
            </a:r>
            <a:r>
              <a:rPr lang="en-US" sz="2400" i="1" dirty="0" err="1">
                <a:solidFill>
                  <a:srgbClr val="0033CC"/>
                </a:solidFill>
              </a:rPr>
              <a:t>phần</a:t>
            </a:r>
            <a:r>
              <a:rPr lang="en-US" sz="2400" i="1" dirty="0">
                <a:solidFill>
                  <a:srgbClr val="0033CC"/>
                </a:solidFill>
              </a:rPr>
              <a:t> </a:t>
            </a:r>
            <a:r>
              <a:rPr lang="en-US" sz="2400" i="1" dirty="0" err="1">
                <a:solidFill>
                  <a:srgbClr val="0033CC"/>
                </a:solidFill>
              </a:rPr>
              <a:t>mềm</a:t>
            </a:r>
            <a:r>
              <a:rPr lang="vi-VN" sz="2400" i="1" dirty="0">
                <a:solidFill>
                  <a:srgbClr val="0033CC"/>
                </a:solidFill>
              </a:rPr>
              <a:t> quản trị cơ sở giáo dục,</a:t>
            </a:r>
            <a:r>
              <a:rPr lang="en-US" sz="2400" i="1" dirty="0">
                <a:solidFill>
                  <a:srgbClr val="0033CC"/>
                </a:solidFill>
              </a:rPr>
              <a:t> </a:t>
            </a:r>
            <a:r>
              <a:rPr lang="en-US" sz="2400" i="1" dirty="0" err="1">
                <a:solidFill>
                  <a:srgbClr val="0033CC"/>
                </a:solidFill>
              </a:rPr>
              <a:t>xây</a:t>
            </a:r>
            <a:r>
              <a:rPr lang="en-US" sz="2400" i="1" dirty="0">
                <a:solidFill>
                  <a:srgbClr val="0033CC"/>
                </a:solidFill>
              </a:rPr>
              <a:t> </a:t>
            </a:r>
            <a:r>
              <a:rPr lang="en-US" sz="2400" i="1" dirty="0" err="1">
                <a:solidFill>
                  <a:srgbClr val="0033CC"/>
                </a:solidFill>
              </a:rPr>
              <a:t>dựng</a:t>
            </a:r>
            <a:r>
              <a:rPr lang="en-US" sz="2400" i="1" dirty="0">
                <a:solidFill>
                  <a:srgbClr val="0033CC"/>
                </a:solidFill>
              </a:rPr>
              <a:t> CSDL </a:t>
            </a:r>
            <a:r>
              <a:rPr lang="en-US" sz="2400" i="1" dirty="0" err="1">
                <a:solidFill>
                  <a:srgbClr val="0033CC"/>
                </a:solidFill>
              </a:rPr>
              <a:t>về</a:t>
            </a:r>
            <a:r>
              <a:rPr lang="vi-VN" sz="2400" i="1" dirty="0">
                <a:solidFill>
                  <a:srgbClr val="0033CC"/>
                </a:solidFill>
              </a:rPr>
              <a:t> giáo dục trên phạm vi toàn quốc một cách thống nhất và động bộ về dữ liệu, </a:t>
            </a:r>
            <a:r>
              <a:rPr lang="en-US" sz="2400" i="1" dirty="0" err="1">
                <a:solidFill>
                  <a:srgbClr val="0033CC"/>
                </a:solidFill>
              </a:rPr>
              <a:t>sẵn</a:t>
            </a:r>
            <a:r>
              <a:rPr lang="en-US" sz="2400" i="1" dirty="0">
                <a:solidFill>
                  <a:srgbClr val="0033CC"/>
                </a:solidFill>
              </a:rPr>
              <a:t> </a:t>
            </a:r>
            <a:r>
              <a:rPr lang="en-US" sz="2400" i="1" dirty="0" err="1">
                <a:solidFill>
                  <a:srgbClr val="0033CC"/>
                </a:solidFill>
              </a:rPr>
              <a:t>sàng</a:t>
            </a:r>
            <a:r>
              <a:rPr lang="en-US" sz="2400" i="1" dirty="0">
                <a:solidFill>
                  <a:srgbClr val="0033CC"/>
                </a:solidFill>
              </a:rPr>
              <a:t> </a:t>
            </a:r>
            <a:r>
              <a:rPr lang="en-US" sz="2400" i="1" dirty="0" err="1">
                <a:solidFill>
                  <a:srgbClr val="0033CC"/>
                </a:solidFill>
              </a:rPr>
              <a:t>kết</a:t>
            </a:r>
            <a:r>
              <a:rPr lang="en-US" sz="2400" i="1" dirty="0">
                <a:solidFill>
                  <a:srgbClr val="0033CC"/>
                </a:solidFill>
              </a:rPr>
              <a:t> </a:t>
            </a:r>
            <a:r>
              <a:rPr lang="en-US" sz="2400" i="1" dirty="0" err="1">
                <a:solidFill>
                  <a:srgbClr val="0033CC"/>
                </a:solidFill>
              </a:rPr>
              <a:t>nối</a:t>
            </a:r>
            <a:r>
              <a:rPr lang="en-US" sz="2400" i="1" dirty="0">
                <a:solidFill>
                  <a:srgbClr val="0033CC"/>
                </a:solidFill>
              </a:rPr>
              <a:t>, chia </a:t>
            </a:r>
            <a:r>
              <a:rPr lang="en-US" sz="2400" i="1" dirty="0" err="1">
                <a:solidFill>
                  <a:srgbClr val="0033CC"/>
                </a:solidFill>
              </a:rPr>
              <a:t>sẻ</a:t>
            </a:r>
            <a:r>
              <a:rPr lang="en-US" sz="2400" i="1" dirty="0">
                <a:solidFill>
                  <a:srgbClr val="0033CC"/>
                </a:solidFill>
              </a:rPr>
              <a:t> </a:t>
            </a:r>
            <a:r>
              <a:rPr lang="en-US" sz="2400" i="1" dirty="0" err="1">
                <a:solidFill>
                  <a:srgbClr val="0033CC"/>
                </a:solidFill>
              </a:rPr>
              <a:t>dữ</a:t>
            </a:r>
            <a:r>
              <a:rPr lang="en-US" sz="2400" i="1" dirty="0">
                <a:solidFill>
                  <a:srgbClr val="0033CC"/>
                </a:solidFill>
              </a:rPr>
              <a:t> </a:t>
            </a:r>
            <a:r>
              <a:rPr lang="en-US" sz="2400" i="1" dirty="0" err="1">
                <a:solidFill>
                  <a:srgbClr val="0033CC"/>
                </a:solidFill>
              </a:rPr>
              <a:t>liệu</a:t>
            </a:r>
            <a:r>
              <a:rPr lang="en-US" sz="2400" i="1" dirty="0">
                <a:solidFill>
                  <a:srgbClr val="0033CC"/>
                </a:solidFill>
              </a:rPr>
              <a:t> </a:t>
            </a:r>
            <a:r>
              <a:rPr lang="en-US" sz="2400" i="1" dirty="0" err="1">
                <a:solidFill>
                  <a:srgbClr val="0033CC"/>
                </a:solidFill>
              </a:rPr>
              <a:t>trong</a:t>
            </a:r>
            <a:r>
              <a:rPr lang="en-US" sz="2400" i="1" dirty="0">
                <a:solidFill>
                  <a:srgbClr val="0033CC"/>
                </a:solidFill>
              </a:rPr>
              <a:t> </a:t>
            </a:r>
            <a:r>
              <a:rPr lang="en-US" sz="2400" i="1" dirty="0" err="1">
                <a:solidFill>
                  <a:srgbClr val="0033CC"/>
                </a:solidFill>
              </a:rPr>
              <a:t>ngành</a:t>
            </a:r>
            <a:r>
              <a:rPr lang="vi-VN" sz="2400" i="1" dirty="0">
                <a:solidFill>
                  <a:srgbClr val="0033CC"/>
                </a:solidFill>
              </a:rPr>
              <a:t>.</a:t>
            </a:r>
            <a:endParaRPr lang="en-US" sz="2400" i="1" dirty="0">
              <a:solidFill>
                <a:srgbClr val="0033CC"/>
              </a:solidFill>
            </a:endParaRPr>
          </a:p>
          <a:p>
            <a:pPr marL="628650" indent="-514350">
              <a:buFont typeface="+mj-lt"/>
              <a:buAutoNum type="arabicPeriod" startAt="7"/>
            </a:pPr>
            <a:r>
              <a:rPr lang="vi-VN" sz="2400" dirty="0"/>
              <a:t>Ban hành bộ tiêu chí đánh giá ứng dụng CNTT và chuyển đổi số cho các cơ sở giáo dục phổ thông và giáo dục thường xuyên, bộ tiêu chí đánh giá ứng dụng CNTT và chuyển đổi số cho các cơ sở giáo dục đại học </a:t>
            </a:r>
            <a:r>
              <a:rPr lang="en-US" sz="2400" dirty="0"/>
              <a:t>(</a:t>
            </a:r>
            <a:r>
              <a:rPr lang="en-US" sz="2400" dirty="0" err="1"/>
              <a:t>Quyết</a:t>
            </a:r>
            <a:r>
              <a:rPr lang="en-US" sz="2400" dirty="0"/>
              <a:t> </a:t>
            </a:r>
            <a:r>
              <a:rPr lang="en-US" sz="2400" dirty="0" err="1"/>
              <a:t>định</a:t>
            </a:r>
            <a:r>
              <a:rPr lang="en-US" sz="2400" dirty="0"/>
              <a:t> </a:t>
            </a:r>
            <a:r>
              <a:rPr lang="en-US" sz="2400" dirty="0" err="1"/>
              <a:t>số</a:t>
            </a:r>
            <a:r>
              <a:rPr lang="en-US" sz="2400" dirty="0"/>
              <a:t> </a:t>
            </a:r>
            <a:r>
              <a:rPr lang="en-US" sz="2400" dirty="0" err="1"/>
              <a:t>Quyết</a:t>
            </a:r>
            <a:r>
              <a:rPr lang="en-US" sz="2400" dirty="0"/>
              <a:t> </a:t>
            </a:r>
            <a:r>
              <a:rPr lang="en-US" sz="2400" dirty="0" err="1"/>
              <a:t>định</a:t>
            </a:r>
            <a:r>
              <a:rPr lang="en-US" sz="2400" dirty="0"/>
              <a:t> </a:t>
            </a:r>
            <a:r>
              <a:rPr lang="en-US" sz="2400" dirty="0" err="1"/>
              <a:t>số</a:t>
            </a:r>
            <a:r>
              <a:rPr lang="en-US" sz="2400" dirty="0"/>
              <a:t> 4725/QĐ-BGDĐT </a:t>
            </a:r>
            <a:r>
              <a:rPr lang="en-US" sz="2400" dirty="0" err="1"/>
              <a:t>và</a:t>
            </a:r>
            <a:r>
              <a:rPr lang="en-US" sz="2400" dirty="0"/>
              <a:t> </a:t>
            </a:r>
            <a:r>
              <a:rPr lang="en-US" sz="2400" dirty="0" err="1"/>
              <a:t>Quyết</a:t>
            </a:r>
            <a:r>
              <a:rPr lang="en-US" sz="2400" dirty="0"/>
              <a:t> </a:t>
            </a:r>
            <a:r>
              <a:rPr lang="en-US" sz="2400" dirty="0" err="1"/>
              <a:t>định</a:t>
            </a:r>
            <a:r>
              <a:rPr lang="en-US" sz="2400" dirty="0"/>
              <a:t> </a:t>
            </a:r>
            <a:r>
              <a:rPr lang="en-US" sz="2400" dirty="0" err="1"/>
              <a:t>số</a:t>
            </a:r>
            <a:r>
              <a:rPr lang="en-US" sz="2400" dirty="0"/>
              <a:t> 4740/QĐ-BGDĐT </a:t>
            </a:r>
            <a:r>
              <a:rPr lang="en-US" sz="2400" dirty="0" err="1"/>
              <a:t>ngày</a:t>
            </a:r>
            <a:r>
              <a:rPr lang="en-US" sz="2400" dirty="0"/>
              <a:t> 30/12/2022)</a:t>
            </a:r>
            <a:r>
              <a:rPr lang="vi-VN" sz="2400" dirty="0"/>
              <a:t>:</a:t>
            </a:r>
            <a:r>
              <a:rPr lang="vi-VN" sz="2400" i="1" dirty="0">
                <a:solidFill>
                  <a:srgbClr val="0033CC"/>
                </a:solidFill>
              </a:rPr>
              <a:t> nhằm thúc đẩy chuyển đổi số trong các cơ sở giáo dục, giúp cơ quan quản lý đánh giá thực trạng triển khai ứng dụng CNTT và chuyển đổi số, đồng thời có các biện pháp quản lý, đầu tư cho ứng dụng CNTT và chuyển đổi số có hiệu quả</a:t>
            </a:r>
            <a:endParaRPr lang="en-US" sz="2400" i="1" dirty="0">
              <a:solidFill>
                <a:srgbClr val="0033CC"/>
              </a:solidFill>
            </a:endParaRPr>
          </a:p>
          <a:p>
            <a:pPr marL="628650" indent="-514350">
              <a:buFont typeface="+mj-lt"/>
              <a:buAutoNum type="arabicPeriod" startAt="7"/>
            </a:pPr>
            <a:r>
              <a:rPr lang="en-US" sz="2400" dirty="0" err="1"/>
              <a:t>Hàng</a:t>
            </a:r>
            <a:r>
              <a:rPr lang="en-US" sz="2400" dirty="0"/>
              <a:t> </a:t>
            </a:r>
            <a:r>
              <a:rPr lang="en-US" sz="2400" dirty="0" err="1"/>
              <a:t>năm</a:t>
            </a:r>
            <a:r>
              <a:rPr lang="en-US" sz="2400" dirty="0"/>
              <a:t>, </a:t>
            </a:r>
            <a:r>
              <a:rPr lang="en-US" sz="2400" dirty="0" err="1"/>
              <a:t>Bộ</a:t>
            </a:r>
            <a:r>
              <a:rPr lang="en-US" sz="2400" dirty="0"/>
              <a:t> GDĐT </a:t>
            </a:r>
            <a:r>
              <a:rPr lang="en-US" sz="2400" dirty="0" err="1"/>
              <a:t>đều</a:t>
            </a:r>
            <a:r>
              <a:rPr lang="en-US" sz="2400" dirty="0"/>
              <a:t> </a:t>
            </a:r>
            <a:r>
              <a:rPr lang="en-US" sz="2400" dirty="0" err="1"/>
              <a:t>có</a:t>
            </a:r>
            <a:r>
              <a:rPr lang="en-US" sz="2400" dirty="0"/>
              <a:t> </a:t>
            </a:r>
            <a:r>
              <a:rPr lang="en-US" sz="2400" dirty="0" err="1"/>
              <a:t>văn</a:t>
            </a:r>
            <a:r>
              <a:rPr lang="en-US" sz="2400" dirty="0"/>
              <a:t> </a:t>
            </a:r>
            <a:r>
              <a:rPr lang="en-US" sz="2400" dirty="0" err="1"/>
              <a:t>bản</a:t>
            </a:r>
            <a:r>
              <a:rPr lang="en-US" sz="2400" dirty="0"/>
              <a:t> h</a:t>
            </a:r>
            <a:r>
              <a:rPr lang="vi-VN" sz="2400" dirty="0"/>
              <a:t>ư</a:t>
            </a:r>
            <a:r>
              <a:rPr lang="en-US" sz="2400" dirty="0" err="1"/>
              <a:t>ớng</a:t>
            </a:r>
            <a:r>
              <a:rPr lang="en-US" sz="2400" dirty="0"/>
              <a:t> </a:t>
            </a:r>
            <a:r>
              <a:rPr lang="en-US" sz="2400" dirty="0" err="1"/>
              <a:t>dẫn</a:t>
            </a:r>
            <a:r>
              <a:rPr lang="en-US" sz="2400" dirty="0"/>
              <a:t> </a:t>
            </a:r>
            <a:r>
              <a:rPr lang="en-US" sz="2400" dirty="0" err="1"/>
              <a:t>các</a:t>
            </a:r>
            <a:r>
              <a:rPr lang="en-US" sz="2400" dirty="0"/>
              <a:t> c</a:t>
            </a:r>
            <a:r>
              <a:rPr lang="vi-VN" sz="2400" dirty="0"/>
              <a:t>ơ</a:t>
            </a:r>
            <a:r>
              <a:rPr lang="en-US" sz="2400" dirty="0"/>
              <a:t> </a:t>
            </a:r>
            <a:r>
              <a:rPr lang="en-US" sz="2400" dirty="0" err="1"/>
              <a:t>sở</a:t>
            </a:r>
            <a:r>
              <a:rPr lang="en-US" sz="2400" dirty="0"/>
              <a:t> </a:t>
            </a:r>
            <a:r>
              <a:rPr lang="en-US" sz="2400" dirty="0" err="1"/>
              <a:t>giáo</a:t>
            </a:r>
            <a:r>
              <a:rPr lang="en-US" sz="2400" dirty="0"/>
              <a:t> </a:t>
            </a:r>
            <a:r>
              <a:rPr lang="en-US" sz="2400" dirty="0" err="1"/>
              <a:t>dục</a:t>
            </a:r>
            <a:r>
              <a:rPr lang="en-US" sz="2400" dirty="0"/>
              <a:t> </a:t>
            </a:r>
            <a:r>
              <a:rPr lang="en-US" sz="2400" dirty="0" err="1"/>
              <a:t>triển</a:t>
            </a:r>
            <a:r>
              <a:rPr lang="en-US" sz="2400" dirty="0"/>
              <a:t> </a:t>
            </a:r>
            <a:r>
              <a:rPr lang="en-US" sz="2400" dirty="0" err="1"/>
              <a:t>khai</a:t>
            </a:r>
            <a:r>
              <a:rPr lang="en-US" sz="2400" dirty="0"/>
              <a:t> </a:t>
            </a:r>
            <a:r>
              <a:rPr lang="en-US" sz="2400" dirty="0" err="1"/>
              <a:t>nhiệm</a:t>
            </a:r>
            <a:r>
              <a:rPr lang="en-US" sz="2400" dirty="0"/>
              <a:t> </a:t>
            </a:r>
            <a:r>
              <a:rPr lang="en-US" sz="2400" dirty="0" err="1"/>
              <a:t>vụ</a:t>
            </a:r>
            <a:r>
              <a:rPr lang="en-US" sz="2400" dirty="0"/>
              <a:t> </a:t>
            </a:r>
            <a:r>
              <a:rPr lang="en-US" sz="2400" dirty="0" err="1"/>
              <a:t>ứng</a:t>
            </a:r>
            <a:r>
              <a:rPr lang="en-US" sz="2400" dirty="0"/>
              <a:t> </a:t>
            </a:r>
            <a:r>
              <a:rPr lang="en-US" sz="2400" dirty="0" err="1"/>
              <a:t>dụng</a:t>
            </a:r>
            <a:r>
              <a:rPr lang="en-US" sz="2400" dirty="0"/>
              <a:t> CNTT </a:t>
            </a:r>
            <a:r>
              <a:rPr lang="en-US" sz="2400" dirty="0" err="1"/>
              <a:t>và</a:t>
            </a:r>
            <a:r>
              <a:rPr lang="en-US" sz="2400" dirty="0"/>
              <a:t> </a:t>
            </a:r>
            <a:r>
              <a:rPr lang="en-US" sz="2400" dirty="0" err="1"/>
              <a:t>chuyển</a:t>
            </a:r>
            <a:r>
              <a:rPr lang="en-US" sz="2400" dirty="0"/>
              <a:t> </a:t>
            </a:r>
            <a:r>
              <a:rPr lang="en-US" sz="2400" dirty="0" err="1"/>
              <a:t>đổi</a:t>
            </a:r>
            <a:r>
              <a:rPr lang="en-US" sz="2400" dirty="0"/>
              <a:t> </a:t>
            </a:r>
            <a:r>
              <a:rPr lang="en-US" sz="2400" dirty="0" err="1"/>
              <a:t>số</a:t>
            </a:r>
            <a:r>
              <a:rPr lang="en-US" sz="2400" dirty="0"/>
              <a:t> </a:t>
            </a:r>
            <a:r>
              <a:rPr lang="en-US" sz="2400" dirty="0" err="1"/>
              <a:t>để</a:t>
            </a:r>
            <a:r>
              <a:rPr lang="en-US" sz="2400" dirty="0"/>
              <a:t> </a:t>
            </a:r>
            <a:r>
              <a:rPr lang="en-US" sz="2400" dirty="0" err="1"/>
              <a:t>phù</a:t>
            </a:r>
            <a:r>
              <a:rPr lang="en-US" sz="2400" dirty="0"/>
              <a:t> </a:t>
            </a:r>
            <a:r>
              <a:rPr lang="en-US" sz="2400" dirty="0" err="1"/>
              <a:t>hợp</a:t>
            </a:r>
            <a:r>
              <a:rPr lang="en-US" sz="2400" dirty="0"/>
              <a:t> </a:t>
            </a:r>
            <a:r>
              <a:rPr lang="en-US" sz="2400" dirty="0" err="1"/>
              <a:t>với</a:t>
            </a:r>
            <a:r>
              <a:rPr lang="en-US" sz="2400" dirty="0"/>
              <a:t> </a:t>
            </a:r>
            <a:r>
              <a:rPr lang="en-US" sz="2400" dirty="0" err="1"/>
              <a:t>mục</a:t>
            </a:r>
            <a:r>
              <a:rPr lang="en-US" sz="2400" dirty="0"/>
              <a:t> </a:t>
            </a:r>
            <a:r>
              <a:rPr lang="en-US" sz="2400" dirty="0" err="1"/>
              <a:t>tiêu</a:t>
            </a:r>
            <a:r>
              <a:rPr lang="en-US" sz="2400" dirty="0"/>
              <a:t>, </a:t>
            </a:r>
            <a:r>
              <a:rPr lang="en-US" sz="2400" dirty="0" err="1"/>
              <a:t>nhiệm</a:t>
            </a:r>
            <a:r>
              <a:rPr lang="en-US" sz="2400" dirty="0"/>
              <a:t> </a:t>
            </a:r>
            <a:r>
              <a:rPr lang="en-US" sz="2400" dirty="0" err="1"/>
              <a:t>vụ</a:t>
            </a:r>
            <a:r>
              <a:rPr lang="en-US" sz="2400" dirty="0"/>
              <a:t> </a:t>
            </a:r>
            <a:r>
              <a:rPr lang="en-US" sz="2400" dirty="0" err="1"/>
              <a:t>năm</a:t>
            </a:r>
            <a:r>
              <a:rPr lang="en-US" sz="2400" dirty="0"/>
              <a:t> </a:t>
            </a:r>
            <a:r>
              <a:rPr lang="en-US" sz="2400" dirty="0" err="1"/>
              <a:t>học</a:t>
            </a:r>
            <a:r>
              <a:rPr lang="en-US" sz="2400" dirty="0"/>
              <a:t> </a:t>
            </a:r>
            <a:r>
              <a:rPr lang="en-US" sz="2400" dirty="0" err="1"/>
              <a:t>của</a:t>
            </a:r>
            <a:r>
              <a:rPr lang="en-US" sz="2400" dirty="0"/>
              <a:t> </a:t>
            </a:r>
            <a:r>
              <a:rPr lang="en-US" sz="2400" dirty="0" err="1"/>
              <a:t>ngành</a:t>
            </a:r>
            <a:r>
              <a:rPr lang="en-US" sz="2400" dirty="0"/>
              <a:t> </a:t>
            </a:r>
            <a:r>
              <a:rPr lang="en-US" sz="2400" dirty="0" err="1"/>
              <a:t>giáo</a:t>
            </a:r>
            <a:r>
              <a:rPr lang="en-US" sz="2400" dirty="0"/>
              <a:t> </a:t>
            </a:r>
            <a:r>
              <a:rPr lang="en-US" sz="2400" dirty="0" err="1"/>
              <a:t>dục</a:t>
            </a:r>
            <a:endParaRPr lang="en-US" sz="2400" i="1" dirty="0">
              <a:solidFill>
                <a:srgbClr val="0033CC"/>
              </a:solidFill>
            </a:endParaRPr>
          </a:p>
          <a:p>
            <a:pPr marL="628650" indent="-514350">
              <a:buFont typeface="+mj-lt"/>
              <a:buAutoNum type="arabicPeriod" startAt="7"/>
            </a:pPr>
            <a:endParaRPr lang="en-US" sz="2400" i="1" dirty="0">
              <a:solidFill>
                <a:srgbClr val="0033CC"/>
              </a:solidFill>
            </a:endParaRPr>
          </a:p>
        </p:txBody>
      </p:sp>
    </p:spTree>
    <p:extLst>
      <p:ext uri="{BB962C8B-B14F-4D97-AF65-F5344CB8AC3E}">
        <p14:creationId xmlns:p14="http://schemas.microsoft.com/office/powerpoint/2010/main" val="3819294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22A2C4-9208-4C5E-A2BF-0C714E1556BA}"/>
              </a:ext>
            </a:extLst>
          </p:cNvPr>
          <p:cNvSpPr>
            <a:spLocks noGrp="1"/>
          </p:cNvSpPr>
          <p:nvPr>
            <p:ph type="title"/>
          </p:nvPr>
        </p:nvSpPr>
        <p:spPr/>
        <p:txBody>
          <a:bodyPr/>
          <a:lstStyle/>
          <a:p>
            <a:pPr algn="ctr"/>
            <a:r>
              <a:rPr lang="en-US" dirty="0"/>
              <a:t>3 </a:t>
            </a:r>
            <a:r>
              <a:rPr lang="en-US" dirty="0" err="1"/>
              <a:t>trụ</a:t>
            </a:r>
            <a:r>
              <a:rPr lang="en-US" dirty="0"/>
              <a:t> </a:t>
            </a:r>
            <a:r>
              <a:rPr lang="en-US" dirty="0" err="1"/>
              <a:t>cột</a:t>
            </a:r>
            <a:r>
              <a:rPr lang="en-US" dirty="0"/>
              <a:t> </a:t>
            </a:r>
            <a:r>
              <a:rPr lang="en-US" dirty="0" err="1"/>
              <a:t>chuyển</a:t>
            </a:r>
            <a:r>
              <a:rPr lang="en-US" dirty="0"/>
              <a:t> </a:t>
            </a:r>
            <a:r>
              <a:rPr lang="en-US" dirty="0" err="1"/>
              <a:t>đổi</a:t>
            </a:r>
            <a:r>
              <a:rPr lang="en-US" dirty="0"/>
              <a:t> </a:t>
            </a:r>
            <a:r>
              <a:rPr lang="en-US" dirty="0" err="1"/>
              <a:t>số</a:t>
            </a:r>
            <a:r>
              <a:rPr lang="en-US" dirty="0"/>
              <a:t> </a:t>
            </a:r>
            <a:r>
              <a:rPr lang="en-US" dirty="0" err="1"/>
              <a:t>quốc</a:t>
            </a:r>
            <a:r>
              <a:rPr lang="en-US" dirty="0"/>
              <a:t> </a:t>
            </a:r>
            <a:r>
              <a:rPr lang="en-US" dirty="0" err="1"/>
              <a:t>gia</a:t>
            </a:r>
            <a:endParaRPr lang="en-US" dirty="0"/>
          </a:p>
        </p:txBody>
      </p:sp>
      <p:pic>
        <p:nvPicPr>
          <p:cNvPr id="4" name="Picture 3">
            <a:extLst>
              <a:ext uri="{FF2B5EF4-FFF2-40B4-BE49-F238E27FC236}">
                <a16:creationId xmlns:a16="http://schemas.microsoft.com/office/drawing/2014/main" xmlns="" id="{256A12E7-A23B-42B2-BDB7-F62F65F0AB06}"/>
              </a:ext>
            </a:extLst>
          </p:cNvPr>
          <p:cNvPicPr>
            <a:picLocks noChangeAspect="1"/>
          </p:cNvPicPr>
          <p:nvPr/>
        </p:nvPicPr>
        <p:blipFill>
          <a:blip r:embed="rId2"/>
          <a:stretch>
            <a:fillRect/>
          </a:stretch>
        </p:blipFill>
        <p:spPr>
          <a:xfrm>
            <a:off x="381000" y="1220881"/>
            <a:ext cx="8382000" cy="3448050"/>
          </a:xfrm>
          <a:prstGeom prst="rect">
            <a:avLst/>
          </a:prstGeom>
        </p:spPr>
      </p:pic>
      <p:sp>
        <p:nvSpPr>
          <p:cNvPr id="5" name="Arrow: Right 4">
            <a:extLst>
              <a:ext uri="{FF2B5EF4-FFF2-40B4-BE49-F238E27FC236}">
                <a16:creationId xmlns:a16="http://schemas.microsoft.com/office/drawing/2014/main" xmlns="" id="{12771E3E-976A-4735-A0E4-AB61DEFB7F0F}"/>
              </a:ext>
            </a:extLst>
          </p:cNvPr>
          <p:cNvSpPr/>
          <p:nvPr/>
        </p:nvSpPr>
        <p:spPr>
          <a:xfrm>
            <a:off x="507146" y="5409560"/>
            <a:ext cx="753036" cy="353465"/>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FC29BFE6-4BCD-4B90-BC03-E5611948DF67}"/>
              </a:ext>
            </a:extLst>
          </p:cNvPr>
          <p:cNvSpPr/>
          <p:nvPr/>
        </p:nvSpPr>
        <p:spPr>
          <a:xfrm>
            <a:off x="1367758" y="5210655"/>
            <a:ext cx="7061627" cy="85292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err="1"/>
              <a:t>Báo</a:t>
            </a:r>
            <a:r>
              <a:rPr lang="en-US" sz="1600" dirty="0"/>
              <a:t> </a:t>
            </a:r>
            <a:r>
              <a:rPr lang="en-US" sz="1600" dirty="0" err="1"/>
              <a:t>cáo</a:t>
            </a:r>
            <a:r>
              <a:rPr lang="en-US" sz="1600" dirty="0"/>
              <a:t> </a:t>
            </a:r>
            <a:r>
              <a:rPr lang="en-US" sz="1600" dirty="0" err="1"/>
              <a:t>này</a:t>
            </a:r>
            <a:r>
              <a:rPr lang="en-US" sz="1600" dirty="0"/>
              <a:t> </a:t>
            </a:r>
            <a:r>
              <a:rPr lang="en-US" sz="1600" dirty="0" err="1"/>
              <a:t>sẽ</a:t>
            </a:r>
            <a:r>
              <a:rPr lang="en-US" sz="1600" dirty="0"/>
              <a:t> </a:t>
            </a:r>
            <a:r>
              <a:rPr lang="en-US" sz="1600" dirty="0" err="1"/>
              <a:t>tập</a:t>
            </a:r>
            <a:r>
              <a:rPr lang="en-US" sz="1600" dirty="0"/>
              <a:t> </a:t>
            </a:r>
            <a:r>
              <a:rPr lang="en-US" sz="1600" dirty="0" err="1"/>
              <a:t>trung</a:t>
            </a:r>
            <a:r>
              <a:rPr lang="en-US" sz="1600" dirty="0"/>
              <a:t> </a:t>
            </a:r>
            <a:r>
              <a:rPr lang="en-US" sz="1600" dirty="0" err="1"/>
              <a:t>trình</a:t>
            </a:r>
            <a:r>
              <a:rPr lang="en-US" sz="1600" dirty="0"/>
              <a:t> </a:t>
            </a:r>
            <a:r>
              <a:rPr lang="en-US" sz="1600" dirty="0" err="1"/>
              <a:t>bày</a:t>
            </a:r>
            <a:r>
              <a:rPr lang="en-US" sz="1600" dirty="0"/>
              <a:t>, </a:t>
            </a:r>
            <a:r>
              <a:rPr lang="en-US" sz="1600" dirty="0" err="1"/>
              <a:t>phân</a:t>
            </a:r>
            <a:r>
              <a:rPr lang="en-US" sz="1600" dirty="0"/>
              <a:t> </a:t>
            </a:r>
            <a:r>
              <a:rPr lang="en-US" sz="1600" dirty="0" err="1"/>
              <a:t>tích</a:t>
            </a:r>
            <a:r>
              <a:rPr lang="en-US" sz="1600" dirty="0"/>
              <a:t> </a:t>
            </a:r>
            <a:r>
              <a:rPr lang="en-US" sz="1600" dirty="0" err="1"/>
              <a:t>những</a:t>
            </a:r>
            <a:r>
              <a:rPr lang="en-US" sz="1600" dirty="0"/>
              <a:t> </a:t>
            </a:r>
            <a:r>
              <a:rPr lang="en-US" sz="1600" dirty="0" err="1"/>
              <a:t>kết</a:t>
            </a:r>
            <a:r>
              <a:rPr lang="en-US" sz="1600" dirty="0"/>
              <a:t> </a:t>
            </a:r>
            <a:r>
              <a:rPr lang="en-US" sz="1600" dirty="0" err="1"/>
              <a:t>quả</a:t>
            </a:r>
            <a:r>
              <a:rPr lang="en-US" sz="1600" dirty="0"/>
              <a:t> </a:t>
            </a:r>
            <a:r>
              <a:rPr lang="en-US" sz="1600" dirty="0" err="1"/>
              <a:t>chuyển</a:t>
            </a:r>
            <a:r>
              <a:rPr lang="en-US" sz="1600" dirty="0"/>
              <a:t> </a:t>
            </a:r>
            <a:r>
              <a:rPr lang="en-US" sz="1600" dirty="0" err="1"/>
              <a:t>đổi</a:t>
            </a:r>
            <a:r>
              <a:rPr lang="en-US" sz="1600" dirty="0"/>
              <a:t> </a:t>
            </a:r>
            <a:r>
              <a:rPr lang="en-US" sz="1600" dirty="0" err="1"/>
              <a:t>số</a:t>
            </a:r>
            <a:r>
              <a:rPr lang="en-US" sz="1600" dirty="0"/>
              <a:t> </a:t>
            </a:r>
            <a:r>
              <a:rPr lang="en-US" sz="1600" dirty="0" err="1"/>
              <a:t>của</a:t>
            </a:r>
            <a:r>
              <a:rPr lang="en-US" sz="1600" dirty="0"/>
              <a:t> </a:t>
            </a:r>
            <a:r>
              <a:rPr lang="en-US" sz="1600" dirty="0" err="1"/>
              <a:t>ngành</a:t>
            </a:r>
            <a:r>
              <a:rPr lang="en-US" sz="1600" dirty="0"/>
              <a:t> </a:t>
            </a:r>
            <a:r>
              <a:rPr lang="en-US" sz="1600" dirty="0" err="1"/>
              <a:t>giáo</a:t>
            </a:r>
            <a:r>
              <a:rPr lang="en-US" sz="1600" dirty="0"/>
              <a:t> </a:t>
            </a:r>
            <a:r>
              <a:rPr lang="en-US" sz="1600" dirty="0" err="1"/>
              <a:t>dục</a:t>
            </a:r>
            <a:r>
              <a:rPr lang="en-US" sz="1600" dirty="0"/>
              <a:t> </a:t>
            </a:r>
            <a:r>
              <a:rPr lang="en-US" sz="1600" dirty="0" err="1"/>
              <a:t>tác</a:t>
            </a:r>
            <a:r>
              <a:rPr lang="en-US" sz="1600" dirty="0"/>
              <a:t> </a:t>
            </a:r>
            <a:r>
              <a:rPr lang="en-US" sz="1600" dirty="0" err="1"/>
              <a:t>động</a:t>
            </a:r>
            <a:r>
              <a:rPr lang="en-US" sz="1600" dirty="0"/>
              <a:t> </a:t>
            </a:r>
            <a:r>
              <a:rPr lang="en-US" sz="1600" dirty="0" err="1"/>
              <a:t>đến</a:t>
            </a:r>
            <a:r>
              <a:rPr lang="en-US" sz="1600" dirty="0"/>
              <a:t> </a:t>
            </a:r>
            <a:r>
              <a:rPr lang="en-US" sz="1600" dirty="0" err="1"/>
              <a:t>các</a:t>
            </a:r>
            <a:r>
              <a:rPr lang="en-US" sz="1600" dirty="0"/>
              <a:t> </a:t>
            </a:r>
            <a:r>
              <a:rPr lang="en-US" sz="1600" dirty="0" err="1"/>
              <a:t>trụ</a:t>
            </a:r>
            <a:r>
              <a:rPr lang="en-US" sz="1600" dirty="0"/>
              <a:t> </a:t>
            </a:r>
            <a:r>
              <a:rPr lang="en-US" sz="1600" dirty="0" err="1"/>
              <a:t>cột</a:t>
            </a:r>
            <a:r>
              <a:rPr lang="en-US" sz="1600" dirty="0"/>
              <a:t> </a:t>
            </a:r>
            <a:r>
              <a:rPr lang="en-US" sz="1600" dirty="0" err="1"/>
              <a:t>Chính</a:t>
            </a:r>
            <a:r>
              <a:rPr lang="en-US" sz="1600" dirty="0"/>
              <a:t> </a:t>
            </a:r>
            <a:r>
              <a:rPr lang="en-US" sz="1600" dirty="0" err="1"/>
              <a:t>phủ</a:t>
            </a:r>
            <a:r>
              <a:rPr lang="en-US" sz="1600" dirty="0"/>
              <a:t> </a:t>
            </a:r>
            <a:r>
              <a:rPr lang="en-US" sz="1600" dirty="0" err="1"/>
              <a:t>số</a:t>
            </a:r>
            <a:r>
              <a:rPr lang="en-US" sz="1600" dirty="0"/>
              <a:t> </a:t>
            </a:r>
            <a:r>
              <a:rPr lang="en-US" sz="1600" dirty="0" err="1"/>
              <a:t>và</a:t>
            </a:r>
            <a:r>
              <a:rPr lang="en-US" sz="1600" dirty="0"/>
              <a:t> </a:t>
            </a:r>
            <a:r>
              <a:rPr lang="en-US" sz="1600" dirty="0" err="1"/>
              <a:t>Xã</a:t>
            </a:r>
            <a:r>
              <a:rPr lang="en-US" sz="1600" dirty="0"/>
              <a:t> </a:t>
            </a:r>
            <a:r>
              <a:rPr lang="en-US" sz="1600" dirty="0" err="1"/>
              <a:t>hội</a:t>
            </a:r>
            <a:r>
              <a:rPr lang="en-US" sz="1600" dirty="0"/>
              <a:t> </a:t>
            </a:r>
            <a:r>
              <a:rPr lang="en-US" sz="1600" dirty="0" err="1"/>
              <a:t>số</a:t>
            </a:r>
            <a:endParaRPr lang="en-US" sz="1600" dirty="0"/>
          </a:p>
        </p:txBody>
      </p:sp>
    </p:spTree>
    <p:extLst>
      <p:ext uri="{BB962C8B-B14F-4D97-AF65-F5344CB8AC3E}">
        <p14:creationId xmlns:p14="http://schemas.microsoft.com/office/powerpoint/2010/main" val="1824461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63B00E7-5ECB-4074-B0E1-682436825FF4}"/>
              </a:ext>
            </a:extLst>
          </p:cNvPr>
          <p:cNvSpPr>
            <a:spLocks noGrp="1"/>
          </p:cNvSpPr>
          <p:nvPr>
            <p:ph type="title"/>
          </p:nvPr>
        </p:nvSpPr>
        <p:spPr/>
        <p:txBody>
          <a:bodyPr>
            <a:normAutofit/>
          </a:bodyPr>
          <a:lstStyle/>
          <a:p>
            <a:r>
              <a:rPr lang="en-US" dirty="0"/>
              <a:t>2 </a:t>
            </a:r>
            <a:r>
              <a:rPr lang="en-US" dirty="0" err="1"/>
              <a:t>Một</a:t>
            </a:r>
            <a:r>
              <a:rPr lang="en-US" dirty="0"/>
              <a:t> </a:t>
            </a:r>
            <a:r>
              <a:rPr lang="en-US" dirty="0" err="1"/>
              <a:t>số</a:t>
            </a:r>
            <a:r>
              <a:rPr lang="en-US" dirty="0"/>
              <a:t> </a:t>
            </a:r>
            <a:r>
              <a:rPr lang="en-US" dirty="0" err="1"/>
              <a:t>kết</a:t>
            </a:r>
            <a:r>
              <a:rPr lang="en-US" dirty="0"/>
              <a:t> </a:t>
            </a:r>
            <a:r>
              <a:rPr lang="en-US" dirty="0" err="1"/>
              <a:t>quả</a:t>
            </a:r>
            <a:r>
              <a:rPr lang="en-US" dirty="0"/>
              <a:t> </a:t>
            </a:r>
            <a:r>
              <a:rPr lang="en-US" dirty="0" err="1"/>
              <a:t>nổi</a:t>
            </a:r>
            <a:r>
              <a:rPr lang="en-US" dirty="0"/>
              <a:t> </a:t>
            </a:r>
            <a:r>
              <a:rPr lang="en-US" dirty="0" err="1"/>
              <a:t>bật</a:t>
            </a:r>
            <a:r>
              <a:rPr lang="en-US" dirty="0"/>
              <a:t>:</a:t>
            </a:r>
          </a:p>
        </p:txBody>
      </p:sp>
      <p:sp>
        <p:nvSpPr>
          <p:cNvPr id="3" name="Text Placeholder 2">
            <a:extLst>
              <a:ext uri="{FF2B5EF4-FFF2-40B4-BE49-F238E27FC236}">
                <a16:creationId xmlns:a16="http://schemas.microsoft.com/office/drawing/2014/main" xmlns="" id="{B0F0AFF9-5F8C-4FC9-8776-874D90B7857F}"/>
              </a:ext>
            </a:extLst>
          </p:cNvPr>
          <p:cNvSpPr>
            <a:spLocks noGrp="1"/>
          </p:cNvSpPr>
          <p:nvPr>
            <p:ph type="body" idx="1"/>
          </p:nvPr>
        </p:nvSpPr>
        <p:spPr>
          <a:xfrm>
            <a:off x="457199" y="929768"/>
            <a:ext cx="8456279" cy="5013833"/>
          </a:xfrm>
        </p:spPr>
        <p:txBody>
          <a:bodyPr>
            <a:normAutofit/>
          </a:bodyPr>
          <a:lstStyle/>
          <a:p>
            <a:pPr marL="628650" indent="-514350">
              <a:buSzPct val="100000"/>
              <a:buFont typeface="+mj-lt"/>
              <a:buAutoNum type="arabicPeriod"/>
            </a:pPr>
            <a:r>
              <a:rPr lang="en-US" sz="2400" dirty="0" err="1">
                <a:solidFill>
                  <a:srgbClr val="0033CC"/>
                </a:solidFill>
              </a:rPr>
              <a:t>Hoàn</a:t>
            </a:r>
            <a:r>
              <a:rPr lang="en-US" sz="2400" dirty="0">
                <a:solidFill>
                  <a:srgbClr val="0033CC"/>
                </a:solidFill>
              </a:rPr>
              <a:t> </a:t>
            </a:r>
            <a:r>
              <a:rPr lang="en-US" sz="2400" dirty="0" err="1">
                <a:solidFill>
                  <a:srgbClr val="0033CC"/>
                </a:solidFill>
              </a:rPr>
              <a:t>thành</a:t>
            </a:r>
            <a:r>
              <a:rPr lang="en-US" sz="2400" dirty="0">
                <a:solidFill>
                  <a:srgbClr val="0033CC"/>
                </a:solidFill>
              </a:rPr>
              <a:t> c</a:t>
            </a:r>
            <a:r>
              <a:rPr lang="vi-VN" sz="2400" dirty="0">
                <a:solidFill>
                  <a:srgbClr val="0033CC"/>
                </a:solidFill>
              </a:rPr>
              <a:t>ơ</a:t>
            </a:r>
            <a:r>
              <a:rPr lang="en-US" sz="2400" dirty="0">
                <a:solidFill>
                  <a:srgbClr val="0033CC"/>
                </a:solidFill>
              </a:rPr>
              <a:t> </a:t>
            </a:r>
            <a:r>
              <a:rPr lang="en-US" sz="2400" dirty="0" err="1">
                <a:solidFill>
                  <a:srgbClr val="0033CC"/>
                </a:solidFill>
              </a:rPr>
              <a:t>bản</a:t>
            </a:r>
            <a:r>
              <a:rPr lang="en-US" sz="2400" dirty="0">
                <a:solidFill>
                  <a:srgbClr val="0033CC"/>
                </a:solidFill>
              </a:rPr>
              <a:t> </a:t>
            </a:r>
            <a:r>
              <a:rPr lang="en-US" sz="2400" dirty="0" err="1">
                <a:solidFill>
                  <a:srgbClr val="0033CC"/>
                </a:solidFill>
              </a:rPr>
              <a:t>việc</a:t>
            </a:r>
            <a:r>
              <a:rPr lang="en-US" sz="2400" dirty="0">
                <a:solidFill>
                  <a:srgbClr val="0033CC"/>
                </a:solidFill>
              </a:rPr>
              <a:t> </a:t>
            </a:r>
            <a:r>
              <a:rPr lang="en-US" sz="2400" dirty="0" err="1">
                <a:solidFill>
                  <a:srgbClr val="0033CC"/>
                </a:solidFill>
              </a:rPr>
              <a:t>xây</a:t>
            </a:r>
            <a:r>
              <a:rPr lang="en-US" sz="2400" dirty="0">
                <a:solidFill>
                  <a:srgbClr val="0033CC"/>
                </a:solidFill>
              </a:rPr>
              <a:t> </a:t>
            </a:r>
            <a:r>
              <a:rPr lang="en-US" sz="2400" dirty="0" err="1">
                <a:solidFill>
                  <a:srgbClr val="0033CC"/>
                </a:solidFill>
              </a:rPr>
              <a:t>dựng</a:t>
            </a:r>
            <a:r>
              <a:rPr lang="en-US" sz="2400" dirty="0">
                <a:solidFill>
                  <a:srgbClr val="0033CC"/>
                </a:solidFill>
              </a:rPr>
              <a:t> CSDL </a:t>
            </a:r>
            <a:r>
              <a:rPr lang="en-US" sz="2400" dirty="0" err="1">
                <a:solidFill>
                  <a:srgbClr val="0033CC"/>
                </a:solidFill>
              </a:rPr>
              <a:t>ngành</a:t>
            </a:r>
            <a:r>
              <a:rPr lang="en-US" sz="2400" dirty="0">
                <a:solidFill>
                  <a:srgbClr val="0033CC"/>
                </a:solidFill>
              </a:rPr>
              <a:t> </a:t>
            </a:r>
            <a:r>
              <a:rPr lang="en-US" sz="2400" dirty="0" err="1">
                <a:solidFill>
                  <a:srgbClr val="0033CC"/>
                </a:solidFill>
              </a:rPr>
              <a:t>giáo</a:t>
            </a:r>
            <a:r>
              <a:rPr lang="en-US" sz="2400" dirty="0">
                <a:solidFill>
                  <a:srgbClr val="0033CC"/>
                </a:solidFill>
              </a:rPr>
              <a:t> </a:t>
            </a:r>
            <a:r>
              <a:rPr lang="en-US" sz="2400" dirty="0" err="1">
                <a:solidFill>
                  <a:srgbClr val="0033CC"/>
                </a:solidFill>
              </a:rPr>
              <a:t>dục</a:t>
            </a:r>
            <a:r>
              <a:rPr lang="en-US" sz="2400" dirty="0">
                <a:solidFill>
                  <a:srgbClr val="0033CC"/>
                </a:solidFill>
              </a:rPr>
              <a:t>:</a:t>
            </a:r>
          </a:p>
        </p:txBody>
      </p:sp>
      <p:pic>
        <p:nvPicPr>
          <p:cNvPr id="4" name="Picture 3">
            <a:extLst>
              <a:ext uri="{FF2B5EF4-FFF2-40B4-BE49-F238E27FC236}">
                <a16:creationId xmlns:a16="http://schemas.microsoft.com/office/drawing/2014/main" xmlns="" id="{CDE7F381-9AC2-439C-A0C1-B105D07DC944}"/>
              </a:ext>
            </a:extLst>
          </p:cNvPr>
          <p:cNvPicPr>
            <a:picLocks noChangeAspect="1"/>
          </p:cNvPicPr>
          <p:nvPr/>
        </p:nvPicPr>
        <p:blipFill>
          <a:blip r:embed="rId2"/>
          <a:stretch>
            <a:fillRect/>
          </a:stretch>
        </p:blipFill>
        <p:spPr>
          <a:xfrm>
            <a:off x="0" y="1632736"/>
            <a:ext cx="9144000" cy="4879482"/>
          </a:xfrm>
          <a:prstGeom prst="rect">
            <a:avLst/>
          </a:prstGeom>
        </p:spPr>
      </p:pic>
      <p:sp>
        <p:nvSpPr>
          <p:cNvPr id="5" name="Process 5">
            <a:extLst>
              <a:ext uri="{FF2B5EF4-FFF2-40B4-BE49-F238E27FC236}">
                <a16:creationId xmlns:a16="http://schemas.microsoft.com/office/drawing/2014/main" xmlns="" id="{A4A66425-3DAD-4E27-9F90-D47226F9DF9D}"/>
              </a:ext>
            </a:extLst>
          </p:cNvPr>
          <p:cNvSpPr/>
          <p:nvPr/>
        </p:nvSpPr>
        <p:spPr>
          <a:xfrm>
            <a:off x="4457603" y="3407869"/>
            <a:ext cx="4571136" cy="2935166"/>
          </a:xfrm>
          <a:prstGeom prst="flowChartProcess">
            <a:avLst/>
          </a:prstGeom>
          <a:gradFill>
            <a:gsLst>
              <a:gs pos="0">
                <a:schemeClr val="accent1">
                  <a:tint val="50000"/>
                  <a:satMod val="300000"/>
                </a:schemeClr>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r>
              <a:rPr lang="en-US" b="1" dirty="0">
                <a:ln>
                  <a:solidFill>
                    <a:srgbClr val="0B49B6"/>
                  </a:solidFill>
                </a:ln>
                <a:latin typeface="Book Antiqua" panose="02040602050305030304" pitchFamily="18" charset="0"/>
                <a:cs typeface="Arial" panose="020B0604020202020204" pitchFamily="34" charset="0"/>
              </a:rPr>
              <a:t>CSDL </a:t>
            </a:r>
            <a:r>
              <a:rPr lang="en-US" b="1" dirty="0" err="1">
                <a:ln>
                  <a:solidFill>
                    <a:srgbClr val="0B49B6"/>
                  </a:solidFill>
                </a:ln>
                <a:latin typeface="Book Antiqua" panose="02040602050305030304" pitchFamily="18" charset="0"/>
                <a:cs typeface="Arial" panose="020B0604020202020204" pitchFamily="34" charset="0"/>
              </a:rPr>
              <a:t>về</a:t>
            </a:r>
            <a:r>
              <a:rPr lang="en-US" b="1" dirty="0">
                <a:ln>
                  <a:solidFill>
                    <a:srgbClr val="0B49B6"/>
                  </a:solidFill>
                </a:ln>
                <a:latin typeface="Book Antiqua" panose="02040602050305030304" pitchFamily="18" charset="0"/>
                <a:cs typeface="Arial" panose="020B0604020202020204" pitchFamily="34" charset="0"/>
              </a:rPr>
              <a:t> </a:t>
            </a:r>
            <a:r>
              <a:rPr lang="en-US" b="1" dirty="0" err="1">
                <a:ln>
                  <a:solidFill>
                    <a:srgbClr val="0B49B6"/>
                  </a:solidFill>
                </a:ln>
                <a:latin typeface="Book Antiqua" panose="02040602050305030304" pitchFamily="18" charset="0"/>
                <a:cs typeface="Arial" panose="020B0604020202020204" pitchFamily="34" charset="0"/>
              </a:rPr>
              <a:t>mầm</a:t>
            </a:r>
            <a:r>
              <a:rPr lang="en-US" b="1" dirty="0">
                <a:ln>
                  <a:solidFill>
                    <a:srgbClr val="0B49B6"/>
                  </a:solidFill>
                </a:ln>
                <a:latin typeface="Book Antiqua" panose="02040602050305030304" pitchFamily="18" charset="0"/>
                <a:cs typeface="Arial" panose="020B0604020202020204" pitchFamily="34" charset="0"/>
              </a:rPr>
              <a:t> non, </a:t>
            </a:r>
            <a:r>
              <a:rPr lang="en-US" b="1" dirty="0" err="1">
                <a:ln>
                  <a:solidFill>
                    <a:srgbClr val="0B49B6"/>
                  </a:solidFill>
                </a:ln>
                <a:latin typeface="Book Antiqua" panose="02040602050305030304" pitchFamily="18" charset="0"/>
                <a:cs typeface="Arial" panose="020B0604020202020204" pitchFamily="34" charset="0"/>
              </a:rPr>
              <a:t>phổ</a:t>
            </a:r>
            <a:r>
              <a:rPr lang="en-US" b="1" dirty="0">
                <a:ln>
                  <a:solidFill>
                    <a:srgbClr val="0B49B6"/>
                  </a:solidFill>
                </a:ln>
                <a:latin typeface="Book Antiqua" panose="02040602050305030304" pitchFamily="18" charset="0"/>
                <a:cs typeface="Arial" panose="020B0604020202020204" pitchFamily="34" charset="0"/>
              </a:rPr>
              <a:t> </a:t>
            </a:r>
            <a:r>
              <a:rPr lang="en-US" b="1" dirty="0" err="1">
                <a:ln>
                  <a:solidFill>
                    <a:srgbClr val="0B49B6"/>
                  </a:solidFill>
                </a:ln>
                <a:latin typeface="Book Antiqua" panose="02040602050305030304" pitchFamily="18" charset="0"/>
                <a:cs typeface="Arial" panose="020B0604020202020204" pitchFamily="34" charset="0"/>
              </a:rPr>
              <a:t>thông</a:t>
            </a:r>
            <a:r>
              <a:rPr lang="en-US" b="1"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đã</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thu</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thập</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thông</a:t>
            </a:r>
            <a:r>
              <a:rPr lang="en-US" dirty="0">
                <a:ln>
                  <a:solidFill>
                    <a:srgbClr val="0B49B6"/>
                  </a:solidFill>
                </a:ln>
                <a:latin typeface="Book Antiqua" panose="02040602050305030304" pitchFamily="18" charset="0"/>
                <a:cs typeface="Arial" panose="020B0604020202020204" pitchFamily="34" charset="0"/>
              </a:rPr>
              <a:t> tin </a:t>
            </a:r>
            <a:r>
              <a:rPr lang="en-US" dirty="0" err="1">
                <a:ln>
                  <a:solidFill>
                    <a:srgbClr val="0B49B6"/>
                  </a:solidFill>
                </a:ln>
                <a:latin typeface="Book Antiqua" panose="02040602050305030304" pitchFamily="18" charset="0"/>
                <a:cs typeface="Arial" panose="020B0604020202020204" pitchFamily="34" charset="0"/>
              </a:rPr>
              <a:t>của</a:t>
            </a:r>
            <a:r>
              <a:rPr lang="en-US" dirty="0">
                <a:ln>
                  <a:solidFill>
                    <a:srgbClr val="0B49B6"/>
                  </a:solidFill>
                </a:ln>
                <a:latin typeface="Book Antiqua" panose="02040602050305030304" pitchFamily="18" charset="0"/>
                <a:cs typeface="Arial" panose="020B0604020202020204" pitchFamily="34" charset="0"/>
              </a:rPr>
              <a:t> 100% </a:t>
            </a:r>
            <a:r>
              <a:rPr lang="en-US" dirty="0" err="1">
                <a:ln>
                  <a:solidFill>
                    <a:srgbClr val="0B49B6"/>
                  </a:solidFill>
                </a:ln>
                <a:latin typeface="Book Antiqua" panose="02040602050305030304" pitchFamily="18" charset="0"/>
                <a:cs typeface="Arial" panose="020B0604020202020204" pitchFamily="34" charset="0"/>
              </a:rPr>
              <a:t>trường</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học</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gần</a:t>
            </a:r>
            <a:r>
              <a:rPr lang="en-US" dirty="0">
                <a:ln>
                  <a:solidFill>
                    <a:srgbClr val="0B49B6"/>
                  </a:solidFill>
                </a:ln>
                <a:latin typeface="Book Antiqua" panose="02040602050305030304" pitchFamily="18" charset="0"/>
                <a:cs typeface="Arial" panose="020B0604020202020204" pitchFamily="34" charset="0"/>
              </a:rPr>
              <a:t> </a:t>
            </a:r>
            <a:r>
              <a:rPr lang="en-US" b="1" dirty="0">
                <a:ln>
                  <a:solidFill>
                    <a:srgbClr val="0B49B6"/>
                  </a:solidFill>
                </a:ln>
                <a:latin typeface="Book Antiqua" panose="02040602050305030304" pitchFamily="18" charset="0"/>
                <a:cs typeface="Arial" panose="020B0604020202020204" pitchFamily="34" charset="0"/>
              </a:rPr>
              <a:t>53,000 </a:t>
            </a:r>
            <a:r>
              <a:rPr lang="en-US" b="1" dirty="0" err="1">
                <a:ln>
                  <a:solidFill>
                    <a:srgbClr val="0B49B6"/>
                  </a:solidFill>
                </a:ln>
                <a:latin typeface="Book Antiqua" panose="02040602050305030304" pitchFamily="18" charset="0"/>
                <a:cs typeface="Arial" panose="020B0604020202020204" pitchFamily="34" charset="0"/>
              </a:rPr>
              <a:t>trường</a:t>
            </a:r>
            <a:r>
              <a:rPr lang="en-US" b="1" dirty="0">
                <a:ln>
                  <a:solidFill>
                    <a:srgbClr val="0B49B6"/>
                  </a:solidFill>
                </a:ln>
                <a:latin typeface="Book Antiqua" panose="02040602050305030304" pitchFamily="18" charset="0"/>
                <a:cs typeface="Arial" panose="020B0604020202020204" pitchFamily="34" charset="0"/>
              </a:rPr>
              <a:t> </a:t>
            </a:r>
            <a:r>
              <a:rPr lang="en-US" b="1" dirty="0" err="1">
                <a:ln>
                  <a:solidFill>
                    <a:srgbClr val="0B49B6"/>
                  </a:solidFill>
                </a:ln>
                <a:latin typeface="Book Antiqua" panose="02040602050305030304" pitchFamily="18" charset="0"/>
                <a:cs typeface="Arial" panose="020B0604020202020204" pitchFamily="34" charset="0"/>
              </a:rPr>
              <a:t>học</a:t>
            </a:r>
            <a:r>
              <a:rPr lang="en-US" dirty="0">
                <a:ln>
                  <a:solidFill>
                    <a:srgbClr val="0B49B6"/>
                  </a:solidFill>
                </a:ln>
                <a:latin typeface="Book Antiqua" panose="02040602050305030304" pitchFamily="18" charset="0"/>
                <a:cs typeface="Arial" panose="020B0604020202020204" pitchFamily="34" charset="0"/>
              </a:rPr>
              <a:t>):</a:t>
            </a:r>
          </a:p>
          <a:p>
            <a:pPr marL="285750" indent="-285750">
              <a:buFontTx/>
              <a:buChar char="-"/>
            </a:pPr>
            <a:r>
              <a:rPr lang="en-US" b="1" dirty="0">
                <a:ln>
                  <a:solidFill>
                    <a:srgbClr val="0B49B6"/>
                  </a:solidFill>
                </a:ln>
                <a:latin typeface="Book Antiqua" panose="02040602050305030304" pitchFamily="18" charset="0"/>
                <a:cs typeface="Arial" panose="020B0604020202020204" pitchFamily="34" charset="0"/>
              </a:rPr>
              <a:t>1,6 </a:t>
            </a:r>
            <a:r>
              <a:rPr lang="en-US" b="1" dirty="0" err="1">
                <a:ln>
                  <a:solidFill>
                    <a:srgbClr val="0B49B6"/>
                  </a:solidFill>
                </a:ln>
                <a:latin typeface="Book Antiqua" panose="02040602050305030304" pitchFamily="18" charset="0"/>
                <a:cs typeface="Arial" panose="020B0604020202020204" pitchFamily="34" charset="0"/>
              </a:rPr>
              <a:t>triệu</a:t>
            </a:r>
            <a:r>
              <a:rPr lang="en-US" b="1" dirty="0">
                <a:ln>
                  <a:solidFill>
                    <a:srgbClr val="0B49B6"/>
                  </a:solidFill>
                </a:ln>
                <a:latin typeface="Book Antiqua" panose="02040602050305030304" pitchFamily="18" charset="0"/>
                <a:cs typeface="Arial" panose="020B0604020202020204" pitchFamily="34" charset="0"/>
              </a:rPr>
              <a:t> </a:t>
            </a:r>
            <a:r>
              <a:rPr lang="en-US" b="1" dirty="0" err="1">
                <a:ln>
                  <a:solidFill>
                    <a:srgbClr val="0B49B6"/>
                  </a:solidFill>
                </a:ln>
                <a:latin typeface="Book Antiqua" panose="02040602050305030304" pitchFamily="18" charset="0"/>
                <a:cs typeface="Arial" panose="020B0604020202020204" pitchFamily="34" charset="0"/>
              </a:rPr>
              <a:t>hồ</a:t>
            </a:r>
            <a:r>
              <a:rPr lang="en-US" b="1" dirty="0">
                <a:ln>
                  <a:solidFill>
                    <a:srgbClr val="0B49B6"/>
                  </a:solidFill>
                </a:ln>
                <a:latin typeface="Book Antiqua" panose="02040602050305030304" pitchFamily="18" charset="0"/>
                <a:cs typeface="Arial" panose="020B0604020202020204" pitchFamily="34" charset="0"/>
              </a:rPr>
              <a:t> </a:t>
            </a:r>
            <a:r>
              <a:rPr lang="en-US" b="1" dirty="0" err="1">
                <a:ln>
                  <a:solidFill>
                    <a:srgbClr val="0B49B6"/>
                  </a:solidFill>
                </a:ln>
                <a:latin typeface="Book Antiqua" panose="02040602050305030304" pitchFamily="18" charset="0"/>
                <a:cs typeface="Arial" panose="020B0604020202020204" pitchFamily="34" charset="0"/>
              </a:rPr>
              <a:t>sơ</a:t>
            </a:r>
            <a:r>
              <a:rPr lang="en-US" b="1" dirty="0">
                <a:ln>
                  <a:solidFill>
                    <a:srgbClr val="0B49B6"/>
                  </a:solidFill>
                </a:ln>
                <a:latin typeface="Book Antiqua" panose="02040602050305030304" pitchFamily="18" charset="0"/>
                <a:cs typeface="Arial" panose="020B0604020202020204" pitchFamily="34" charset="0"/>
              </a:rPr>
              <a:t> </a:t>
            </a:r>
            <a:r>
              <a:rPr lang="en-US" dirty="0">
                <a:ln>
                  <a:solidFill>
                    <a:srgbClr val="0B49B6"/>
                  </a:solidFill>
                </a:ln>
                <a:latin typeface="Book Antiqua" panose="02040602050305030304" pitchFamily="18" charset="0"/>
                <a:cs typeface="Arial" panose="020B0604020202020204" pitchFamily="34" charset="0"/>
              </a:rPr>
              <a:t>GV &amp; CBQLGD</a:t>
            </a:r>
          </a:p>
          <a:p>
            <a:pPr marL="285750" indent="-285750">
              <a:buFontTx/>
              <a:buChar char="-"/>
            </a:pPr>
            <a:r>
              <a:rPr lang="en-US" b="1" dirty="0">
                <a:ln>
                  <a:solidFill>
                    <a:srgbClr val="0B49B6"/>
                  </a:solidFill>
                </a:ln>
                <a:latin typeface="Book Antiqua" panose="02040602050305030304" pitchFamily="18" charset="0"/>
                <a:cs typeface="Arial" panose="020B0604020202020204" pitchFamily="34" charset="0"/>
              </a:rPr>
              <a:t>24 </a:t>
            </a:r>
            <a:r>
              <a:rPr lang="en-US" b="1" dirty="0" err="1">
                <a:ln>
                  <a:solidFill>
                    <a:srgbClr val="0B49B6"/>
                  </a:solidFill>
                </a:ln>
                <a:latin typeface="Book Antiqua" panose="02040602050305030304" pitchFamily="18" charset="0"/>
                <a:cs typeface="Arial" panose="020B0604020202020204" pitchFamily="34" charset="0"/>
              </a:rPr>
              <a:t>triệu</a:t>
            </a:r>
            <a:r>
              <a:rPr lang="en-US" b="1" dirty="0">
                <a:ln>
                  <a:solidFill>
                    <a:srgbClr val="0B49B6"/>
                  </a:solidFill>
                </a:ln>
                <a:latin typeface="Book Antiqua" panose="02040602050305030304" pitchFamily="18" charset="0"/>
                <a:cs typeface="Arial" panose="020B0604020202020204" pitchFamily="34" charset="0"/>
              </a:rPr>
              <a:t> </a:t>
            </a:r>
            <a:r>
              <a:rPr lang="en-US" b="1" dirty="0" err="1">
                <a:ln>
                  <a:solidFill>
                    <a:srgbClr val="0B49B6"/>
                  </a:solidFill>
                </a:ln>
                <a:latin typeface="Book Antiqua" panose="02040602050305030304" pitchFamily="18" charset="0"/>
                <a:cs typeface="Arial" panose="020B0604020202020204" pitchFamily="34" charset="0"/>
              </a:rPr>
              <a:t>hồ</a:t>
            </a:r>
            <a:r>
              <a:rPr lang="en-US" b="1" dirty="0">
                <a:ln>
                  <a:solidFill>
                    <a:srgbClr val="0B49B6"/>
                  </a:solidFill>
                </a:ln>
                <a:latin typeface="Book Antiqua" panose="02040602050305030304" pitchFamily="18" charset="0"/>
                <a:cs typeface="Arial" panose="020B0604020202020204" pitchFamily="34" charset="0"/>
              </a:rPr>
              <a:t> </a:t>
            </a:r>
            <a:r>
              <a:rPr lang="en-US" b="1" dirty="0" err="1">
                <a:ln>
                  <a:solidFill>
                    <a:srgbClr val="0B49B6"/>
                  </a:solidFill>
                </a:ln>
                <a:latin typeface="Book Antiqua" panose="02040602050305030304" pitchFamily="18" charset="0"/>
                <a:cs typeface="Arial" panose="020B0604020202020204" pitchFamily="34" charset="0"/>
              </a:rPr>
              <a:t>sơ</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kết</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quả</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học</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tập</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của</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học</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sinh</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thể</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chất</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chiều</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cao</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cận</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nặng</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các</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bệnh</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về</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mắt-xương</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dinh</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dưỡng</a:t>
            </a:r>
            <a:r>
              <a:rPr lang="en-US" dirty="0">
                <a:ln>
                  <a:solidFill>
                    <a:srgbClr val="0B49B6"/>
                  </a:solidFill>
                </a:ln>
                <a:latin typeface="Book Antiqua" panose="02040602050305030304" pitchFamily="18" charset="0"/>
                <a:cs typeface="Arial" panose="020B0604020202020204" pitchFamily="34" charset="0"/>
              </a:rPr>
              <a:t>,..)</a:t>
            </a:r>
          </a:p>
          <a:p>
            <a:pPr marL="285750" indent="-285750">
              <a:buFontTx/>
              <a:buChar char="-"/>
            </a:pPr>
            <a:r>
              <a:rPr lang="en-US" dirty="0" err="1">
                <a:ln>
                  <a:solidFill>
                    <a:srgbClr val="0B49B6"/>
                  </a:solidFill>
                </a:ln>
                <a:latin typeface="Book Antiqua" panose="02040602050305030304" pitchFamily="18" charset="0"/>
                <a:cs typeface="Arial" panose="020B0604020202020204" pitchFamily="34" charset="0"/>
              </a:rPr>
              <a:t>Kết</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nối</a:t>
            </a:r>
            <a:r>
              <a:rPr lang="en-US" dirty="0">
                <a:ln>
                  <a:solidFill>
                    <a:srgbClr val="0B49B6"/>
                  </a:solidFill>
                </a:ln>
                <a:latin typeface="Book Antiqua" panose="02040602050305030304" pitchFamily="18" charset="0"/>
                <a:cs typeface="Arial" panose="020B0604020202020204" pitchFamily="34" charset="0"/>
              </a:rPr>
              <a:t> (API) </a:t>
            </a:r>
            <a:r>
              <a:rPr lang="en-US" dirty="0" err="1">
                <a:ln>
                  <a:solidFill>
                    <a:srgbClr val="0B49B6"/>
                  </a:solidFill>
                </a:ln>
                <a:latin typeface="Book Antiqua" panose="02040602050305030304" pitchFamily="18" charset="0"/>
                <a:cs typeface="Arial" panose="020B0604020202020204" pitchFamily="34" charset="0"/>
              </a:rPr>
              <a:t>với</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hơn</a:t>
            </a:r>
            <a:r>
              <a:rPr lang="en-US" dirty="0">
                <a:ln>
                  <a:solidFill>
                    <a:srgbClr val="0B49B6"/>
                  </a:solidFill>
                </a:ln>
                <a:latin typeface="Book Antiqua" panose="02040602050305030304" pitchFamily="18" charset="0"/>
                <a:cs typeface="Arial" panose="020B0604020202020204" pitchFamily="34" charset="0"/>
              </a:rPr>
              <a:t> </a:t>
            </a:r>
            <a:r>
              <a:rPr lang="en-US" b="1" dirty="0">
                <a:ln>
                  <a:solidFill>
                    <a:srgbClr val="0B49B6"/>
                  </a:solidFill>
                </a:ln>
                <a:latin typeface="Book Antiqua" panose="02040602050305030304" pitchFamily="18" charset="0"/>
                <a:cs typeface="Arial" panose="020B0604020202020204" pitchFamily="34" charset="0"/>
              </a:rPr>
              <a:t>17,083 tr</a:t>
            </a:r>
            <a:r>
              <a:rPr lang="vi-VN" b="1" dirty="0">
                <a:ln>
                  <a:solidFill>
                    <a:srgbClr val="0B49B6"/>
                  </a:solidFill>
                </a:ln>
                <a:latin typeface="Book Antiqua" panose="02040602050305030304" pitchFamily="18" charset="0"/>
                <a:cs typeface="Arial" panose="020B0604020202020204" pitchFamily="34" charset="0"/>
              </a:rPr>
              <a:t>ư</a:t>
            </a:r>
            <a:r>
              <a:rPr lang="en-US" b="1" dirty="0" err="1">
                <a:ln>
                  <a:solidFill>
                    <a:srgbClr val="0B49B6"/>
                  </a:solidFill>
                </a:ln>
                <a:latin typeface="Book Antiqua" panose="02040602050305030304" pitchFamily="18" charset="0"/>
                <a:cs typeface="Arial" panose="020B0604020202020204" pitchFamily="34" charset="0"/>
              </a:rPr>
              <a:t>ờng</a:t>
            </a:r>
            <a:r>
              <a:rPr lang="en-US" b="1"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học</a:t>
            </a:r>
            <a:endParaRPr lang="en-US" dirty="0">
              <a:ln>
                <a:solidFill>
                  <a:srgbClr val="0B49B6"/>
                </a:solidFill>
              </a:ln>
              <a:latin typeface="Book Antiqua" panose="02040602050305030304" pitchFamily="18" charset="0"/>
              <a:cs typeface="Arial" panose="020B0604020202020204" pitchFamily="34" charset="0"/>
            </a:endParaRPr>
          </a:p>
          <a:p>
            <a:pPr marL="285750" indent="-285750">
              <a:buFontTx/>
              <a:buChar char="-"/>
            </a:pPr>
            <a:r>
              <a:rPr lang="en-US" dirty="0" err="1">
                <a:ln>
                  <a:solidFill>
                    <a:srgbClr val="0B49B6"/>
                  </a:solidFill>
                </a:ln>
                <a:latin typeface="Book Antiqua" panose="02040602050305030304" pitchFamily="18" charset="0"/>
                <a:cs typeface="Arial" panose="020B0604020202020204" pitchFamily="34" charset="0"/>
              </a:rPr>
              <a:t>Kết</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nối</a:t>
            </a:r>
            <a:r>
              <a:rPr lang="en-US" dirty="0">
                <a:ln>
                  <a:solidFill>
                    <a:srgbClr val="0B49B6"/>
                  </a:solidFill>
                </a:ln>
                <a:latin typeface="Book Antiqua" panose="02040602050305030304" pitchFamily="18" charset="0"/>
                <a:cs typeface="Arial" panose="020B0604020202020204" pitchFamily="34" charset="0"/>
              </a:rPr>
              <a:t> CSDL QG </a:t>
            </a:r>
            <a:r>
              <a:rPr lang="en-US" dirty="0" err="1">
                <a:ln>
                  <a:solidFill>
                    <a:srgbClr val="0B49B6"/>
                  </a:solidFill>
                </a:ln>
                <a:latin typeface="Book Antiqua" panose="02040602050305030304" pitchFamily="18" charset="0"/>
                <a:cs typeface="Arial" panose="020B0604020202020204" pitchFamily="34" charset="0"/>
              </a:rPr>
              <a:t>về</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dân</a:t>
            </a:r>
            <a:r>
              <a:rPr lang="en-US" dirty="0">
                <a:ln>
                  <a:solidFill>
                    <a:srgbClr val="0B49B6"/>
                  </a:solidFill>
                </a:ln>
                <a:latin typeface="Book Antiqua" panose="02040602050305030304" pitchFamily="18" charset="0"/>
                <a:cs typeface="Arial" panose="020B0604020202020204" pitchFamily="34" charset="0"/>
              </a:rPr>
              <a:t> c</a:t>
            </a:r>
            <a:r>
              <a:rPr lang="vi-VN" dirty="0">
                <a:ln>
                  <a:solidFill>
                    <a:srgbClr val="0B49B6"/>
                  </a:solidFill>
                </a:ln>
                <a:latin typeface="Arial" panose="020B0604020202020204" pitchFamily="34" charset="0"/>
                <a:cs typeface="Arial" panose="020B0604020202020204" pitchFamily="34" charset="0"/>
              </a:rPr>
              <a:t>ư</a:t>
            </a:r>
            <a:r>
              <a:rPr lang="en-US" dirty="0">
                <a:ln>
                  <a:solidFill>
                    <a:srgbClr val="0B49B6"/>
                  </a:solidFill>
                </a:ln>
                <a:latin typeface="Book Antiqua" panose="02040602050305030304" pitchFamily="18" charset="0"/>
                <a:cs typeface="Arial" panose="020B0604020202020204" pitchFamily="34" charset="0"/>
              </a:rPr>
              <a:t> (2022): </a:t>
            </a:r>
            <a:r>
              <a:rPr lang="en-US" dirty="0" err="1">
                <a:ln>
                  <a:solidFill>
                    <a:srgbClr val="0B49B6"/>
                  </a:solidFill>
                </a:ln>
                <a:latin typeface="Book Antiqua" panose="02040602050305030304" pitchFamily="18" charset="0"/>
                <a:cs typeface="Arial" panose="020B0604020202020204" pitchFamily="34" charset="0"/>
              </a:rPr>
              <a:t>xác</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thực</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định</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danh</a:t>
            </a:r>
            <a:r>
              <a:rPr lang="en-US" dirty="0">
                <a:ln>
                  <a:solidFill>
                    <a:srgbClr val="0B49B6"/>
                  </a:solidFill>
                </a:ln>
                <a:latin typeface="Book Antiqua" panose="02040602050305030304" pitchFamily="18" charset="0"/>
                <a:cs typeface="Arial" panose="020B0604020202020204" pitchFamily="34" charset="0"/>
              </a:rPr>
              <a:t> h</a:t>
            </a:r>
            <a:r>
              <a:rPr lang="vi-VN" dirty="0">
                <a:ln>
                  <a:solidFill>
                    <a:srgbClr val="0B49B6"/>
                  </a:solidFill>
                </a:ln>
                <a:latin typeface="Arial" panose="020B0604020202020204" pitchFamily="34" charset="0"/>
                <a:cs typeface="Arial" panose="020B0604020202020204" pitchFamily="34" charset="0"/>
              </a:rPr>
              <a:t>ơ</a:t>
            </a:r>
            <a:r>
              <a:rPr lang="en-US" dirty="0">
                <a:ln>
                  <a:solidFill>
                    <a:srgbClr val="0B49B6"/>
                  </a:solidFill>
                </a:ln>
                <a:latin typeface="Book Antiqua" panose="02040602050305030304" pitchFamily="18" charset="0"/>
                <a:cs typeface="Arial" panose="020B0604020202020204" pitchFamily="34" charset="0"/>
              </a:rPr>
              <a:t>n </a:t>
            </a:r>
            <a:r>
              <a:rPr lang="en-US" b="1" dirty="0">
                <a:ln>
                  <a:solidFill>
                    <a:srgbClr val="0B49B6"/>
                  </a:solidFill>
                </a:ln>
                <a:latin typeface="Book Antiqua" panose="02040602050305030304" pitchFamily="18" charset="0"/>
                <a:cs typeface="Arial" panose="020B0604020202020204" pitchFamily="34" charset="0"/>
              </a:rPr>
              <a:t>23 </a:t>
            </a:r>
            <a:r>
              <a:rPr lang="en-US" b="1" dirty="0" err="1">
                <a:ln>
                  <a:solidFill>
                    <a:srgbClr val="0B49B6"/>
                  </a:solidFill>
                </a:ln>
                <a:latin typeface="Book Antiqua" panose="02040602050305030304" pitchFamily="18" charset="0"/>
                <a:cs typeface="Arial" panose="020B0604020202020204" pitchFamily="34" charset="0"/>
              </a:rPr>
              <a:t>triệu</a:t>
            </a:r>
            <a:r>
              <a:rPr lang="en-US" b="1" dirty="0">
                <a:ln>
                  <a:solidFill>
                    <a:srgbClr val="0B49B6"/>
                  </a:solidFill>
                </a:ln>
                <a:latin typeface="Book Antiqua" panose="02040602050305030304" pitchFamily="18" charset="0"/>
                <a:cs typeface="Arial" panose="020B0604020202020204" pitchFamily="34" charset="0"/>
              </a:rPr>
              <a:t> </a:t>
            </a:r>
            <a:r>
              <a:rPr lang="en-US" b="1" dirty="0" err="1">
                <a:ln>
                  <a:solidFill>
                    <a:srgbClr val="0B49B6"/>
                  </a:solidFill>
                </a:ln>
                <a:latin typeface="Book Antiqua" panose="02040602050305030304" pitchFamily="18" charset="0"/>
                <a:cs typeface="Arial" panose="020B0604020202020204" pitchFamily="34" charset="0"/>
              </a:rPr>
              <a:t>hồ</a:t>
            </a:r>
            <a:r>
              <a:rPr lang="en-US" b="1" dirty="0">
                <a:ln>
                  <a:solidFill>
                    <a:srgbClr val="0B49B6"/>
                  </a:solidFill>
                </a:ln>
                <a:latin typeface="Book Antiqua" panose="02040602050305030304" pitchFamily="18" charset="0"/>
                <a:cs typeface="Arial" panose="020B0604020202020204" pitchFamily="34" charset="0"/>
              </a:rPr>
              <a:t> s</a:t>
            </a:r>
            <a:r>
              <a:rPr lang="vi-VN" b="1" dirty="0">
                <a:ln>
                  <a:solidFill>
                    <a:srgbClr val="0B49B6"/>
                  </a:solidFill>
                </a:ln>
                <a:latin typeface="Arial" panose="020B0604020202020204" pitchFamily="34" charset="0"/>
                <a:cs typeface="Arial" panose="020B0604020202020204" pitchFamily="34" charset="0"/>
              </a:rPr>
              <a:t>ơ</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làm</a:t>
            </a:r>
            <a:r>
              <a:rPr lang="en-US" dirty="0">
                <a:ln>
                  <a:solidFill>
                    <a:srgbClr val="0B49B6"/>
                  </a:solidFill>
                </a:ln>
                <a:latin typeface="Book Antiqua" panose="02040602050305030304" pitchFamily="18" charset="0"/>
                <a:cs typeface="Arial" panose="020B0604020202020204" pitchFamily="34" charset="0"/>
              </a:rPr>
              <a:t> </a:t>
            </a:r>
            <a:r>
              <a:rPr lang="en-US" dirty="0" err="1">
                <a:ln>
                  <a:solidFill>
                    <a:srgbClr val="0B49B6"/>
                  </a:solidFill>
                </a:ln>
                <a:latin typeface="Book Antiqua" panose="02040602050305030304" pitchFamily="18" charset="0"/>
                <a:cs typeface="Arial" panose="020B0604020202020204" pitchFamily="34" charset="0"/>
              </a:rPr>
              <a:t>giàu</a:t>
            </a:r>
            <a:r>
              <a:rPr lang="en-US" dirty="0">
                <a:ln>
                  <a:solidFill>
                    <a:srgbClr val="0B49B6"/>
                  </a:solidFill>
                </a:ln>
                <a:latin typeface="Book Antiqua" panose="02040602050305030304" pitchFamily="18" charset="0"/>
                <a:cs typeface="Arial" panose="020B0604020202020204" pitchFamily="34" charset="0"/>
              </a:rPr>
              <a:t> CSDL QG </a:t>
            </a:r>
            <a:r>
              <a:rPr lang="en-US" dirty="0" err="1">
                <a:ln>
                  <a:solidFill>
                    <a:srgbClr val="0B49B6"/>
                  </a:solidFill>
                </a:ln>
                <a:latin typeface="Book Antiqua" panose="02040602050305030304" pitchFamily="18" charset="0"/>
                <a:cs typeface="Arial" panose="020B0604020202020204" pitchFamily="34" charset="0"/>
              </a:rPr>
              <a:t>dân</a:t>
            </a:r>
            <a:r>
              <a:rPr lang="en-US" dirty="0">
                <a:ln>
                  <a:solidFill>
                    <a:srgbClr val="0B49B6"/>
                  </a:solidFill>
                </a:ln>
                <a:latin typeface="Book Antiqua" panose="02040602050305030304" pitchFamily="18" charset="0"/>
                <a:cs typeface="Arial" panose="020B0604020202020204" pitchFamily="34" charset="0"/>
              </a:rPr>
              <a:t> c</a:t>
            </a:r>
            <a:r>
              <a:rPr lang="vi-VN" dirty="0">
                <a:ln>
                  <a:solidFill>
                    <a:srgbClr val="0B49B6"/>
                  </a:solidFill>
                </a:ln>
                <a:latin typeface="Arial" panose="020B0604020202020204" pitchFamily="34" charset="0"/>
                <a:cs typeface="Arial" panose="020B0604020202020204" pitchFamily="34" charset="0"/>
              </a:rPr>
              <a:t>ư</a:t>
            </a:r>
            <a:r>
              <a:rPr lang="en-US" dirty="0">
                <a:ln>
                  <a:solidFill>
                    <a:srgbClr val="0B49B6"/>
                  </a:solidFill>
                </a:ln>
                <a:latin typeface="Book Antiqua" panose="02040602050305030304" pitchFamily="18" charset="0"/>
                <a:cs typeface="Arial" panose="020B0604020202020204" pitchFamily="34" charset="0"/>
              </a:rPr>
              <a:t> h</a:t>
            </a:r>
            <a:r>
              <a:rPr lang="vi-VN" dirty="0">
                <a:ln>
                  <a:solidFill>
                    <a:srgbClr val="0B49B6"/>
                  </a:solidFill>
                </a:ln>
                <a:latin typeface="Arial" panose="020B0604020202020204" pitchFamily="34" charset="0"/>
                <a:cs typeface="Arial" panose="020B0604020202020204" pitchFamily="34" charset="0"/>
              </a:rPr>
              <a:t>ơ</a:t>
            </a:r>
            <a:r>
              <a:rPr lang="en-US" dirty="0">
                <a:ln>
                  <a:solidFill>
                    <a:srgbClr val="0B49B6"/>
                  </a:solidFill>
                </a:ln>
                <a:latin typeface="Book Antiqua" panose="02040602050305030304" pitchFamily="18" charset="0"/>
                <a:cs typeface="Arial" panose="020B0604020202020204" pitchFamily="34" charset="0"/>
              </a:rPr>
              <a:t>n </a:t>
            </a:r>
            <a:r>
              <a:rPr lang="en-US" b="1" dirty="0">
                <a:ln>
                  <a:solidFill>
                    <a:srgbClr val="0B49B6"/>
                  </a:solidFill>
                </a:ln>
                <a:latin typeface="Book Antiqua" panose="02040602050305030304" pitchFamily="18" charset="0"/>
                <a:cs typeface="Arial" panose="020B0604020202020204" pitchFamily="34" charset="0"/>
              </a:rPr>
              <a:t>20 </a:t>
            </a:r>
            <a:r>
              <a:rPr lang="en-US" b="1" dirty="0" err="1">
                <a:ln>
                  <a:solidFill>
                    <a:srgbClr val="0B49B6"/>
                  </a:solidFill>
                </a:ln>
                <a:latin typeface="Book Antiqua" panose="02040602050305030304" pitchFamily="18" charset="0"/>
                <a:cs typeface="Arial" panose="020B0604020202020204" pitchFamily="34" charset="0"/>
              </a:rPr>
              <a:t>triệu</a:t>
            </a:r>
            <a:r>
              <a:rPr lang="en-US" b="1" dirty="0">
                <a:ln>
                  <a:solidFill>
                    <a:srgbClr val="0B49B6"/>
                  </a:solidFill>
                </a:ln>
                <a:latin typeface="Book Antiqua" panose="02040602050305030304" pitchFamily="18" charset="0"/>
                <a:cs typeface="Arial" panose="020B0604020202020204" pitchFamily="34" charset="0"/>
              </a:rPr>
              <a:t> </a:t>
            </a:r>
            <a:r>
              <a:rPr lang="en-US" b="1" dirty="0" err="1">
                <a:ln>
                  <a:solidFill>
                    <a:srgbClr val="0B49B6"/>
                  </a:solidFill>
                </a:ln>
                <a:latin typeface="Book Antiqua" panose="02040602050305030304" pitchFamily="18" charset="0"/>
                <a:cs typeface="Arial" panose="020B0604020202020204" pitchFamily="34" charset="0"/>
              </a:rPr>
              <a:t>công</a:t>
            </a:r>
            <a:r>
              <a:rPr lang="en-US" b="1" dirty="0">
                <a:ln>
                  <a:solidFill>
                    <a:srgbClr val="0B49B6"/>
                  </a:solidFill>
                </a:ln>
                <a:latin typeface="Book Antiqua" panose="02040602050305030304" pitchFamily="18" charset="0"/>
                <a:cs typeface="Arial" panose="020B0604020202020204" pitchFamily="34" charset="0"/>
              </a:rPr>
              <a:t> </a:t>
            </a:r>
            <a:r>
              <a:rPr lang="en-US" b="1" dirty="0" err="1">
                <a:ln>
                  <a:solidFill>
                    <a:srgbClr val="0B49B6"/>
                  </a:solidFill>
                </a:ln>
                <a:latin typeface="Book Antiqua" panose="02040602050305030304" pitchFamily="18" charset="0"/>
                <a:cs typeface="Arial" panose="020B0604020202020204" pitchFamily="34" charset="0"/>
              </a:rPr>
              <a:t>dân</a:t>
            </a:r>
            <a:endParaRPr lang="en-US" b="1" dirty="0">
              <a:ln>
                <a:solidFill>
                  <a:srgbClr val="0B49B6"/>
                </a:solidFill>
              </a:ln>
              <a:latin typeface="Book Antiqua" panose="02040602050305030304" pitchFamily="18" charset="0"/>
              <a:cs typeface="Arial" panose="020B0604020202020204" pitchFamily="34" charset="0"/>
            </a:endParaRPr>
          </a:p>
          <a:p>
            <a:pPr marL="285750" indent="-285750">
              <a:buFontTx/>
              <a:buChar char="-"/>
            </a:pPr>
            <a:r>
              <a:rPr lang="mr-IN" dirty="0">
                <a:ln>
                  <a:solidFill>
                    <a:srgbClr val="0B49B6"/>
                  </a:solidFill>
                </a:ln>
                <a:latin typeface="Book Antiqua" panose="02040602050305030304" pitchFamily="18" charset="0"/>
                <a:cs typeface="Arial" panose="020B0604020202020204" pitchFamily="34" charset="0"/>
              </a:rPr>
              <a:t>…</a:t>
            </a:r>
            <a:endParaRPr lang="en-US" dirty="0">
              <a:ln>
                <a:solidFill>
                  <a:srgbClr val="0B49B6"/>
                </a:solidFill>
              </a:ln>
              <a:latin typeface="Book Antiqua" panose="02040602050305030304" pitchFamily="18" charset="0"/>
              <a:cs typeface="Arial" panose="020B0604020202020204" pitchFamily="34" charset="0"/>
            </a:endParaRPr>
          </a:p>
        </p:txBody>
      </p:sp>
    </p:spTree>
    <p:extLst>
      <p:ext uri="{BB962C8B-B14F-4D97-AF65-F5344CB8AC3E}">
        <p14:creationId xmlns:p14="http://schemas.microsoft.com/office/powerpoint/2010/main" val="16773040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BBCB44-E3C4-4BBD-8F1F-15B28693268E}"/>
              </a:ext>
            </a:extLst>
          </p:cNvPr>
          <p:cNvSpPr>
            <a:spLocks noGrp="1"/>
          </p:cNvSpPr>
          <p:nvPr>
            <p:ph type="title"/>
          </p:nvPr>
        </p:nvSpPr>
        <p:spPr/>
        <p:txBody>
          <a:bodyPr>
            <a:normAutofit fontScale="90000"/>
          </a:bodyPr>
          <a:lstStyle/>
          <a:p>
            <a:r>
              <a:rPr lang="en-US" dirty="0"/>
              <a:t>CSDL </a:t>
            </a:r>
            <a:r>
              <a:rPr lang="en-US" dirty="0" err="1"/>
              <a:t>giáo</a:t>
            </a:r>
            <a:r>
              <a:rPr lang="en-US" dirty="0"/>
              <a:t> </a:t>
            </a:r>
            <a:r>
              <a:rPr lang="en-US" dirty="0" err="1"/>
              <a:t>dục</a:t>
            </a:r>
            <a:r>
              <a:rPr lang="en-US" dirty="0"/>
              <a:t> MN, PT: </a:t>
            </a:r>
            <a:r>
              <a:rPr lang="en-US" dirty="0" err="1"/>
              <a:t>quy</a:t>
            </a:r>
            <a:r>
              <a:rPr lang="en-US" dirty="0"/>
              <a:t> </a:t>
            </a:r>
            <a:r>
              <a:rPr lang="en-US" dirty="0" err="1"/>
              <a:t>mô</a:t>
            </a:r>
            <a:r>
              <a:rPr lang="en-US" dirty="0"/>
              <a:t> </a:t>
            </a:r>
            <a:r>
              <a:rPr lang="en-US" dirty="0" err="1"/>
              <a:t>sử</a:t>
            </a:r>
            <a:r>
              <a:rPr lang="en-US" dirty="0"/>
              <a:t> </a:t>
            </a:r>
            <a:r>
              <a:rPr lang="en-US" dirty="0" err="1"/>
              <a:t>dụng</a:t>
            </a:r>
            <a:endParaRPr lang="en-US" dirty="0"/>
          </a:p>
        </p:txBody>
      </p:sp>
      <p:pic>
        <p:nvPicPr>
          <p:cNvPr id="4" name="Picture 3">
            <a:extLst>
              <a:ext uri="{FF2B5EF4-FFF2-40B4-BE49-F238E27FC236}">
                <a16:creationId xmlns:a16="http://schemas.microsoft.com/office/drawing/2014/main" xmlns="" id="{05FFFFA1-03FD-4FA8-8E5E-90FF447B5EB7}"/>
              </a:ext>
            </a:extLst>
          </p:cNvPr>
          <p:cNvPicPr>
            <a:picLocks noChangeAspect="1"/>
          </p:cNvPicPr>
          <p:nvPr/>
        </p:nvPicPr>
        <p:blipFill>
          <a:blip r:embed="rId2"/>
          <a:stretch>
            <a:fillRect/>
          </a:stretch>
        </p:blipFill>
        <p:spPr>
          <a:xfrm>
            <a:off x="1600200" y="1447800"/>
            <a:ext cx="6121216" cy="4768854"/>
          </a:xfrm>
          <a:prstGeom prst="rect">
            <a:avLst/>
          </a:prstGeom>
        </p:spPr>
      </p:pic>
    </p:spTree>
    <p:extLst>
      <p:ext uri="{BB962C8B-B14F-4D97-AF65-F5344CB8AC3E}">
        <p14:creationId xmlns:p14="http://schemas.microsoft.com/office/powerpoint/2010/main" val="41554494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Quản</a:t>
            </a:r>
            <a:r>
              <a:rPr lang="en-US" dirty="0"/>
              <a:t> </a:t>
            </a:r>
            <a:r>
              <a:rPr lang="en-US" dirty="0" err="1"/>
              <a:t>lý</a:t>
            </a:r>
            <a:r>
              <a:rPr lang="en-US" dirty="0"/>
              <a:t> </a:t>
            </a:r>
            <a:r>
              <a:rPr lang="en-US" dirty="0" err="1"/>
              <a:t>thừa</a:t>
            </a:r>
            <a:r>
              <a:rPr lang="en-US" dirty="0"/>
              <a:t> </a:t>
            </a:r>
            <a:r>
              <a:rPr lang="en-US" dirty="0" err="1"/>
              <a:t>thiếu</a:t>
            </a:r>
            <a:r>
              <a:rPr lang="en-US" dirty="0"/>
              <a:t> </a:t>
            </a:r>
            <a:r>
              <a:rPr lang="en-US" dirty="0" err="1"/>
              <a:t>giáo</a:t>
            </a:r>
            <a:r>
              <a:rPr lang="en-US" dirty="0"/>
              <a:t> </a:t>
            </a:r>
            <a:r>
              <a:rPr lang="en-US" dirty="0" err="1"/>
              <a:t>viên</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37998"/>
            <a:ext cx="9144000" cy="4975159"/>
          </a:xfrm>
          <a:prstGeom prst="rect">
            <a:avLst/>
          </a:prstGeom>
        </p:spPr>
      </p:pic>
    </p:spTree>
    <p:extLst>
      <p:ext uri="{BB962C8B-B14F-4D97-AF65-F5344CB8AC3E}">
        <p14:creationId xmlns:p14="http://schemas.microsoft.com/office/powerpoint/2010/main" val="105760760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Urban">
      <a:dk1>
        <a:srgbClr val="000000"/>
      </a:dk1>
      <a:lt1>
        <a:srgbClr val="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Composite">
      <a:dk1>
        <a:srgbClr val="000000"/>
      </a:dk1>
      <a:lt1>
        <a:srgbClr val="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608</TotalTime>
  <Words>2760</Words>
  <Application>Microsoft Macintosh PowerPoint</Application>
  <PresentationFormat>On-screen Show (4:3)</PresentationFormat>
  <Paragraphs>91</Paragraphs>
  <Slides>32</Slides>
  <Notes>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32</vt:i4>
      </vt:variant>
    </vt:vector>
  </HeadingPairs>
  <TitlesOfParts>
    <vt:vector size="38" baseType="lpstr">
      <vt:lpstr>Book Antiqua</vt:lpstr>
      <vt:lpstr>Calibri</vt:lpstr>
      <vt:lpstr>Wingdings</vt:lpstr>
      <vt:lpstr>Arial</vt:lpstr>
      <vt:lpstr>1_Office Theme</vt:lpstr>
      <vt:lpstr>Office Theme</vt:lpstr>
      <vt:lpstr>Tham luận:  Chuyển đổi số trong ngành giáo dục </vt:lpstr>
      <vt:lpstr>Nội dung báo cáo:</vt:lpstr>
      <vt:lpstr>1. Kiến tạo chính sách</vt:lpstr>
      <vt:lpstr>1. Kiến tạo chính sách</vt:lpstr>
      <vt:lpstr>1. Kiến tạo chính sách</vt:lpstr>
      <vt:lpstr>3 trụ cột chuyển đổi số quốc gia</vt:lpstr>
      <vt:lpstr>2 Một số kết quả nổi bật:</vt:lpstr>
      <vt:lpstr>CSDL giáo dục MN, PT: quy mô sử dụng</vt:lpstr>
      <vt:lpstr>Quản lý thừa thiếu giáo viên</vt:lpstr>
      <vt:lpstr>PowerPoint Presentation</vt:lpstr>
      <vt:lpstr>Quản lý sức khỏe học sinh</vt:lpstr>
      <vt:lpstr>Quản lý triển khai Chương trình Sóng và máy tính cho em</vt:lpstr>
      <vt:lpstr>Quản lý tiêm vắc-xin covid19</vt:lpstr>
      <vt:lpstr>Quản lý, theo dõi học sinh, giáo viên F0, F1</vt:lpstr>
      <vt:lpstr>Triển khai Đề án 06 và đạt được nhiều kết quả</vt:lpstr>
      <vt:lpstr>Triển khai Đề án 06 và đạt được nhiều kết quả</vt:lpstr>
      <vt:lpstr>PowerPoint Presentation</vt:lpstr>
      <vt:lpstr>3. Yêu cầu triển khai ứng dụng CNTT và chuyển đổi số giáo dục năm học 2023-2024 (Công văn số 4771/BGDĐT-CNTT ngày 31/8/2023)</vt:lpstr>
      <vt:lpstr>3. Yêu cầu triển khai ứng dụng CNTT và chuyển đổi số giáo dục năm học 2023-2024</vt:lpstr>
      <vt:lpstr>3. Yêu cầu triển khai ứng dụng CNTT và chuyển đổi số giáo dục năm học 2023-2024</vt:lpstr>
      <vt:lpstr>Bộ GDĐT thí điểm triển khai học bạ điện tử</vt:lpstr>
      <vt:lpstr>3. Yêu cầu triển khai ứng dụng CNTT và chuyển đổi số giáo dục năm học 2023-2024</vt:lpstr>
      <vt:lpstr>3. Một số giải pháp triển khai:</vt:lpstr>
      <vt:lpstr>4. Mô hình trường học thông minh (tham khảo)</vt:lpstr>
      <vt:lpstr>Mô hình dạy học thông minh (tham khảo)</vt:lpstr>
      <vt:lpstr>Hỗ trợ nhà quản lý thông tin điều hành</vt:lpstr>
      <vt:lpstr>Hiệu trưởng: quản trị toàn diện</vt:lpstr>
      <vt:lpstr>Quản trị hành chính</vt:lpstr>
      <vt:lpstr>Giáo viên theo dõi hoạt động giáo dục</vt:lpstr>
      <vt:lpstr>Các dịch vụ hướng đến người học</vt:lpstr>
      <vt:lpstr>Phụ huynh tương tác tức thì với nhà trường</vt:lpstr>
      <vt:lpstr>PowerPoint Presentation</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Cơ sở dữ liệu giáo dục đại học (HEMIS)</dc:title>
  <dc:creator>Nguyen Nam</dc:creator>
  <cp:lastModifiedBy> </cp:lastModifiedBy>
  <cp:revision>76</cp:revision>
  <dcterms:created xsi:type="dcterms:W3CDTF">2012-10-28T15:48:41Z</dcterms:created>
  <dcterms:modified xsi:type="dcterms:W3CDTF">2023-10-19T23:41:18Z</dcterms:modified>
</cp:coreProperties>
</file>